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87" r:id="rId11"/>
    <p:sldId id="286" r:id="rId12"/>
    <p:sldId id="285" r:id="rId13"/>
    <p:sldId id="265" r:id="rId14"/>
    <p:sldId id="266" r:id="rId15"/>
    <p:sldId id="267" r:id="rId16"/>
    <p:sldId id="268" r:id="rId17"/>
    <p:sldId id="269" r:id="rId18"/>
    <p:sldId id="271" r:id="rId19"/>
    <p:sldId id="272" r:id="rId20"/>
    <p:sldId id="273" r:id="rId21"/>
    <p:sldId id="274" r:id="rId22"/>
    <p:sldId id="275" r:id="rId23"/>
    <p:sldId id="276" r:id="rId24"/>
    <p:sldId id="277" r:id="rId25"/>
    <p:sldId id="288" r:id="rId26"/>
    <p:sldId id="279" r:id="rId27"/>
    <p:sldId id="280" r:id="rId28"/>
    <p:sldId id="281" r:id="rId29"/>
    <p:sldId id="284" r:id="rId30"/>
    <p:sldId id="278" r:id="rId31"/>
  </p:sldIdLst>
  <p:sldSz cx="18288000" cy="10287000"/>
  <p:notesSz cx="6858000" cy="9144000"/>
  <p:embeddedFontLst>
    <p:embeddedFont>
      <p:font typeface="Calibri" panose="020F0502020204030204" pitchFamily="34" charset="0"/>
      <p:regular r:id="rId32"/>
      <p:bold r:id="rId33"/>
      <p:italic r:id="rId34"/>
      <p:boldItalic r:id="rId35"/>
    </p:embeddedFont>
    <p:embeddedFont>
      <p:font typeface="Google Sans" panose="020B0604020202020204" charset="0"/>
      <p:regular r:id="rId36"/>
    </p:embeddedFont>
    <p:embeddedFont>
      <p:font typeface="Montserrat Classic" panose="020B0604020202020204" charset="0"/>
      <p:regular r:id="rId37"/>
    </p:embeddedFont>
    <p:embeddedFont>
      <p:font typeface="Montserrat Classic Bold" panose="020B0604020202020204" charset="0"/>
      <p:regular r:id="rId3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uhammad Zohaib" initials="MZ" lastIdx="1" clrIdx="0">
    <p:extLst>
      <p:ext uri="{19B8F6BF-5375-455C-9EA6-DF929625EA0E}">
        <p15:presenceInfo xmlns:p15="http://schemas.microsoft.com/office/powerpoint/2012/main" userId="b075978d5a703f8d"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4" d="100"/>
          <a:sy n="54" d="100"/>
        </p:scale>
        <p:origin x="754" y="29"/>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commentAuthors" Target="commentAuthors.xml"/><Relationship Id="rId21" Type="http://schemas.openxmlformats.org/officeDocument/2006/relationships/slide" Target="slides/slide20.xml"/><Relationship Id="rId34" Type="http://schemas.openxmlformats.org/officeDocument/2006/relationships/font" Target="fonts/font3.fntdata"/><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4.fntdata"/><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openxmlformats.org/officeDocument/2006/relationships/font" Target="fonts/font7.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12/14/2023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12/14/2023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12/14/2023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12/14/2023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12/14/2023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34.svg"/><Relationship Id="rId7" Type="http://schemas.openxmlformats.org/officeDocument/2006/relationships/image" Target="../media/image38.svg"/><Relationship Id="rId2" Type="http://schemas.openxmlformats.org/officeDocument/2006/relationships/image" Target="../media/image33.png"/><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image" Target="../media/image36.svg"/><Relationship Id="rId4" Type="http://schemas.openxmlformats.org/officeDocument/2006/relationships/image" Target="../media/image35.png"/></Relationships>
</file>

<file path=ppt/slides/_rels/slide14.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Layout" Target="../slideLayouts/slideLayout7.xml"/><Relationship Id="rId6" Type="http://schemas.openxmlformats.org/officeDocument/2006/relationships/hyperlink" Target="https://www.figma.com/file/V7f14D7nwYPorR1et24OiJ/FYP-Template?type=design&amp;node-id=65%3A2&amp;mode=design&amp;t=5QxElbuslNSjf5A6-1" TargetMode="External"/><Relationship Id="rId5" Type="http://schemas.openxmlformats.org/officeDocument/2006/relationships/image" Target="../media/image42.png"/><Relationship Id="rId4" Type="http://schemas.openxmlformats.org/officeDocument/2006/relationships/image" Target="../media/image41.png"/></Relationships>
</file>

<file path=ppt/slides/_rels/slide15.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Layout" Target="../slideLayouts/slideLayout7.xml"/><Relationship Id="rId5" Type="http://schemas.openxmlformats.org/officeDocument/2006/relationships/image" Target="../media/image43.png"/><Relationship Id="rId4" Type="http://schemas.openxmlformats.org/officeDocument/2006/relationships/image" Target="../media/image41.png"/></Relationships>
</file>

<file path=ppt/slides/_rels/slide16.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Layout" Target="../slideLayouts/slideLayout7.xml"/><Relationship Id="rId5" Type="http://schemas.openxmlformats.org/officeDocument/2006/relationships/image" Target="../media/image44.png"/><Relationship Id="rId4" Type="http://schemas.openxmlformats.org/officeDocument/2006/relationships/image" Target="../media/image41.png"/></Relationships>
</file>

<file path=ppt/slides/_rels/slide17.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Layout" Target="../slideLayouts/slideLayout7.xml"/><Relationship Id="rId5" Type="http://schemas.openxmlformats.org/officeDocument/2006/relationships/image" Target="../media/image45.png"/><Relationship Id="rId4" Type="http://schemas.openxmlformats.org/officeDocument/2006/relationships/image" Target="../media/image41.png"/></Relationships>
</file>

<file path=ppt/slides/_rels/slide18.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Layout" Target="../slideLayouts/slideLayout7.xml"/><Relationship Id="rId5" Type="http://schemas.openxmlformats.org/officeDocument/2006/relationships/image" Target="../media/image46.png"/><Relationship Id="rId4" Type="http://schemas.openxmlformats.org/officeDocument/2006/relationships/image" Target="../media/image41.png"/></Relationships>
</file>

<file path=ppt/slides/_rels/slide19.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Layout" Target="../slideLayouts/slideLayout7.xml"/><Relationship Id="rId5" Type="http://schemas.openxmlformats.org/officeDocument/2006/relationships/image" Target="../media/image47.png"/><Relationship Id="rId4" Type="http://schemas.openxmlformats.org/officeDocument/2006/relationships/image" Target="../media/image41.png"/></Relationships>
</file>

<file path=ppt/slides/_rels/slide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jpeg"/></Relationships>
</file>

<file path=ppt/slides/_rels/slide20.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Layout" Target="../slideLayouts/slideLayout7.xml"/><Relationship Id="rId5" Type="http://schemas.openxmlformats.org/officeDocument/2006/relationships/image" Target="../media/image48.png"/><Relationship Id="rId4" Type="http://schemas.openxmlformats.org/officeDocument/2006/relationships/image" Target="../media/image41.png"/></Relationships>
</file>

<file path=ppt/slides/_rels/slide21.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Layout" Target="../slideLayouts/slideLayout7.xml"/><Relationship Id="rId5" Type="http://schemas.openxmlformats.org/officeDocument/2006/relationships/image" Target="../media/image49.png"/><Relationship Id="rId4" Type="http://schemas.openxmlformats.org/officeDocument/2006/relationships/image" Target="../media/image41.png"/></Relationships>
</file>

<file path=ppt/slides/_rels/slide22.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Layout" Target="../slideLayouts/slideLayout7.xml"/><Relationship Id="rId5" Type="http://schemas.openxmlformats.org/officeDocument/2006/relationships/image" Target="../media/image50.png"/><Relationship Id="rId4" Type="http://schemas.openxmlformats.org/officeDocument/2006/relationships/image" Target="../media/image41.png"/></Relationships>
</file>

<file path=ppt/slides/_rels/slide23.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Layout" Target="../slideLayouts/slideLayout7.xml"/><Relationship Id="rId5" Type="http://schemas.openxmlformats.org/officeDocument/2006/relationships/image" Target="../media/image51.png"/><Relationship Id="rId4" Type="http://schemas.openxmlformats.org/officeDocument/2006/relationships/image" Target="../media/image41.png"/></Relationships>
</file>

<file path=ppt/slides/_rels/slide24.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Layout" Target="../slideLayouts/slideLayout7.xml"/><Relationship Id="rId5" Type="http://schemas.openxmlformats.org/officeDocument/2006/relationships/image" Target="../media/image52.png"/><Relationship Id="rId4" Type="http://schemas.openxmlformats.org/officeDocument/2006/relationships/image" Target="../media/image41.png"/></Relationships>
</file>

<file path=ppt/slides/_rels/slide25.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Layout" Target="../slideLayouts/slideLayout7.xml"/><Relationship Id="rId5" Type="http://schemas.openxmlformats.org/officeDocument/2006/relationships/image" Target="../media/image53.png"/><Relationship Id="rId4" Type="http://schemas.openxmlformats.org/officeDocument/2006/relationships/image" Target="../media/image41.png"/></Relationships>
</file>

<file path=ppt/slides/_rels/slide26.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Layout" Target="../slideLayouts/slideLayout7.xml"/><Relationship Id="rId5" Type="http://schemas.openxmlformats.org/officeDocument/2006/relationships/image" Target="../media/image54.png"/><Relationship Id="rId4" Type="http://schemas.openxmlformats.org/officeDocument/2006/relationships/image" Target="../media/image41.png"/></Relationships>
</file>

<file path=ppt/slides/_rels/slide27.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Layout" Target="../slideLayouts/slideLayout7.xml"/><Relationship Id="rId5" Type="http://schemas.openxmlformats.org/officeDocument/2006/relationships/image" Target="../media/image55.png"/><Relationship Id="rId4" Type="http://schemas.openxmlformats.org/officeDocument/2006/relationships/image" Target="../media/image41.png"/></Relationships>
</file>

<file path=ppt/slides/_rels/slide28.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Layout" Target="../slideLayouts/slideLayout7.xml"/><Relationship Id="rId5" Type="http://schemas.openxmlformats.org/officeDocument/2006/relationships/image" Target="../media/image56.png"/><Relationship Id="rId4" Type="http://schemas.openxmlformats.org/officeDocument/2006/relationships/image" Target="../media/image41.png"/></Relationships>
</file>

<file path=ppt/slides/_rels/slide29.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58.sv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28.svg"/><Relationship Id="rId3" Type="http://schemas.openxmlformats.org/officeDocument/2006/relationships/image" Target="../media/image18.svg"/><Relationship Id="rId7" Type="http://schemas.openxmlformats.org/officeDocument/2006/relationships/image" Target="../media/image22.svg"/><Relationship Id="rId12" Type="http://schemas.openxmlformats.org/officeDocument/2006/relationships/image" Target="../media/image27.pn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21.png"/><Relationship Id="rId11" Type="http://schemas.openxmlformats.org/officeDocument/2006/relationships/image" Target="../media/image26.svg"/><Relationship Id="rId5" Type="http://schemas.openxmlformats.org/officeDocument/2006/relationships/image" Target="../media/image20.svg"/><Relationship Id="rId15" Type="http://schemas.openxmlformats.org/officeDocument/2006/relationships/image" Target="../media/image11.sv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svg"/><Relationship Id="rId14" Type="http://schemas.openxmlformats.org/officeDocument/2006/relationships/image" Target="../media/image10.png"/></Relationships>
</file>

<file path=ppt/slides/_rels/slide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8784900" y="2057400"/>
            <a:ext cx="3582256" cy="3971104"/>
            <a:chOff x="0" y="0"/>
            <a:chExt cx="943475" cy="1045888"/>
          </a:xfrm>
        </p:grpSpPr>
        <p:sp>
          <p:nvSpPr>
            <p:cNvPr id="3" name="Freeform 3"/>
            <p:cNvSpPr/>
            <p:nvPr/>
          </p:nvSpPr>
          <p:spPr>
            <a:xfrm>
              <a:off x="0" y="0"/>
              <a:ext cx="943475" cy="1045888"/>
            </a:xfrm>
            <a:custGeom>
              <a:avLst/>
              <a:gdLst/>
              <a:ahLst/>
              <a:cxnLst/>
              <a:rect l="l" t="t" r="r" b="b"/>
              <a:pathLst>
                <a:path w="943475" h="1045888">
                  <a:moveTo>
                    <a:pt x="0" y="0"/>
                  </a:moveTo>
                  <a:lnTo>
                    <a:pt x="943475" y="0"/>
                  </a:lnTo>
                  <a:lnTo>
                    <a:pt x="943475" y="1045888"/>
                  </a:lnTo>
                  <a:lnTo>
                    <a:pt x="0" y="1045888"/>
                  </a:lnTo>
                  <a:close/>
                </a:path>
              </a:pathLst>
            </a:custGeom>
            <a:solidFill>
              <a:srgbClr val="F1EFEF"/>
            </a:solidFill>
          </p:spPr>
          <p:txBody>
            <a:bodyPr/>
            <a:lstStyle/>
            <a:p>
              <a:endParaRPr lang="en-US"/>
            </a:p>
          </p:txBody>
        </p:sp>
        <p:sp>
          <p:nvSpPr>
            <p:cNvPr id="4" name="TextBox 4"/>
            <p:cNvSpPr txBox="1"/>
            <p:nvPr/>
          </p:nvSpPr>
          <p:spPr>
            <a:xfrm>
              <a:off x="0" y="-38100"/>
              <a:ext cx="943475" cy="1083988"/>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16072259" y="638133"/>
            <a:ext cx="1187041" cy="1187041"/>
          </a:xfrm>
          <a:custGeom>
            <a:avLst/>
            <a:gdLst/>
            <a:ahLst/>
            <a:cxnLst/>
            <a:rect l="l" t="t" r="r" b="b"/>
            <a:pathLst>
              <a:path w="1187041" h="1187041">
                <a:moveTo>
                  <a:pt x="0" y="0"/>
                </a:moveTo>
                <a:lnTo>
                  <a:pt x="1187041" y="0"/>
                </a:lnTo>
                <a:lnTo>
                  <a:pt x="1187041" y="1187040"/>
                </a:lnTo>
                <a:lnTo>
                  <a:pt x="0" y="1187040"/>
                </a:lnTo>
                <a:lnTo>
                  <a:pt x="0" y="0"/>
                </a:lnTo>
                <a:close/>
              </a:path>
            </a:pathLst>
          </a:custGeom>
          <a:blipFill>
            <a:blip r:embed="rId2"/>
            <a:stretch>
              <a:fillRect/>
            </a:stretch>
          </a:blipFill>
        </p:spPr>
        <p:txBody>
          <a:bodyPr/>
          <a:lstStyle/>
          <a:p>
            <a:endParaRPr lang="en-US"/>
          </a:p>
        </p:txBody>
      </p:sp>
      <p:sp>
        <p:nvSpPr>
          <p:cNvPr id="6" name="Freeform 6"/>
          <p:cNvSpPr/>
          <p:nvPr/>
        </p:nvSpPr>
        <p:spPr>
          <a:xfrm>
            <a:off x="10687202" y="2538106"/>
            <a:ext cx="6716860" cy="6716860"/>
          </a:xfrm>
          <a:custGeom>
            <a:avLst/>
            <a:gdLst/>
            <a:ahLst/>
            <a:cxnLst/>
            <a:rect l="l" t="t" r="r" b="b"/>
            <a:pathLst>
              <a:path w="6716860" h="6716860">
                <a:moveTo>
                  <a:pt x="0" y="0"/>
                </a:moveTo>
                <a:lnTo>
                  <a:pt x="6716860" y="0"/>
                </a:lnTo>
                <a:lnTo>
                  <a:pt x="6716860" y="6716860"/>
                </a:lnTo>
                <a:lnTo>
                  <a:pt x="0" y="6716860"/>
                </a:lnTo>
                <a:lnTo>
                  <a:pt x="0" y="0"/>
                </a:lnTo>
                <a:close/>
              </a:path>
            </a:pathLst>
          </a:custGeom>
          <a:blipFill>
            <a:blip r:embed="rId3"/>
            <a:stretch>
              <a:fillRect/>
            </a:stretch>
          </a:blipFill>
        </p:spPr>
        <p:txBody>
          <a:bodyPr/>
          <a:lstStyle/>
          <a:p>
            <a:endParaRPr lang="en-US"/>
          </a:p>
        </p:txBody>
      </p:sp>
      <p:sp>
        <p:nvSpPr>
          <p:cNvPr id="7" name="TextBox 7"/>
          <p:cNvSpPr txBox="1"/>
          <p:nvPr/>
        </p:nvSpPr>
        <p:spPr>
          <a:xfrm>
            <a:off x="1028700" y="2736029"/>
            <a:ext cx="8252357" cy="1330324"/>
          </a:xfrm>
          <a:prstGeom prst="rect">
            <a:avLst/>
          </a:prstGeom>
        </p:spPr>
        <p:txBody>
          <a:bodyPr lIns="0" tIns="0" rIns="0" bIns="0" rtlCol="0" anchor="t">
            <a:spAutoFit/>
          </a:bodyPr>
          <a:lstStyle/>
          <a:p>
            <a:pPr>
              <a:lnSpc>
                <a:spcPts val="9999"/>
              </a:lnSpc>
            </a:pPr>
            <a:r>
              <a:rPr lang="en-US" sz="9999">
                <a:solidFill>
                  <a:srgbClr val="000000"/>
                </a:solidFill>
                <a:latin typeface="Montserrat Classic Bold"/>
              </a:rPr>
              <a:t>DriveNet</a:t>
            </a:r>
          </a:p>
        </p:txBody>
      </p:sp>
      <p:sp>
        <p:nvSpPr>
          <p:cNvPr id="8" name="TextBox 8"/>
          <p:cNvSpPr txBox="1"/>
          <p:nvPr/>
        </p:nvSpPr>
        <p:spPr>
          <a:xfrm>
            <a:off x="1028700" y="2424879"/>
            <a:ext cx="8115300" cy="269875"/>
          </a:xfrm>
          <a:prstGeom prst="rect">
            <a:avLst/>
          </a:prstGeom>
        </p:spPr>
        <p:txBody>
          <a:bodyPr lIns="0" tIns="0" rIns="0" bIns="0" rtlCol="0" anchor="t">
            <a:spAutoFit/>
          </a:bodyPr>
          <a:lstStyle/>
          <a:p>
            <a:pPr algn="just">
              <a:lnSpc>
                <a:spcPts val="2000"/>
              </a:lnSpc>
            </a:pPr>
            <a:r>
              <a:rPr lang="en-US" sz="2000" spc="1600">
                <a:solidFill>
                  <a:srgbClr val="193447"/>
                </a:solidFill>
                <a:latin typeface="Montserrat Classic Bold"/>
              </a:rPr>
              <a:t>FA23SE12</a:t>
            </a:r>
          </a:p>
        </p:txBody>
      </p:sp>
      <p:sp>
        <p:nvSpPr>
          <p:cNvPr id="9" name="TextBox 9"/>
          <p:cNvSpPr txBox="1"/>
          <p:nvPr/>
        </p:nvSpPr>
        <p:spPr>
          <a:xfrm>
            <a:off x="1028700" y="8720271"/>
            <a:ext cx="4865095" cy="405699"/>
          </a:xfrm>
          <a:prstGeom prst="rect">
            <a:avLst/>
          </a:prstGeom>
        </p:spPr>
        <p:txBody>
          <a:bodyPr lIns="0" tIns="0" rIns="0" bIns="0" rtlCol="0" anchor="t">
            <a:spAutoFit/>
          </a:bodyPr>
          <a:lstStyle/>
          <a:p>
            <a:pPr>
              <a:lnSpc>
                <a:spcPts val="3359"/>
              </a:lnSpc>
            </a:pPr>
            <a:r>
              <a:rPr lang="en-US" sz="2400">
                <a:solidFill>
                  <a:srgbClr val="000000"/>
                </a:solidFill>
                <a:latin typeface="Montserrat Classic"/>
              </a:rPr>
              <a:t>Final Year Project</a:t>
            </a:r>
          </a:p>
        </p:txBody>
      </p:sp>
      <p:sp>
        <p:nvSpPr>
          <p:cNvPr id="10" name="TextBox 10"/>
          <p:cNvSpPr txBox="1"/>
          <p:nvPr/>
        </p:nvSpPr>
        <p:spPr>
          <a:xfrm>
            <a:off x="1028700" y="4089623"/>
            <a:ext cx="7510921" cy="824865"/>
          </a:xfrm>
          <a:prstGeom prst="rect">
            <a:avLst/>
          </a:prstGeom>
        </p:spPr>
        <p:txBody>
          <a:bodyPr lIns="0" tIns="0" rIns="0" bIns="0" rtlCol="0" anchor="t">
            <a:spAutoFit/>
          </a:bodyPr>
          <a:lstStyle/>
          <a:p>
            <a:pPr>
              <a:lnSpc>
                <a:spcPts val="3359"/>
              </a:lnSpc>
            </a:pPr>
            <a:r>
              <a:rPr lang="en-US" sz="2399" spc="38">
                <a:solidFill>
                  <a:srgbClr val="000000"/>
                </a:solidFill>
                <a:latin typeface="Montserrat Classic"/>
              </a:rPr>
              <a:t>Vehicle Trading with Price Prediction</a:t>
            </a:r>
          </a:p>
          <a:p>
            <a:pPr>
              <a:lnSpc>
                <a:spcPts val="3359"/>
              </a:lnSpc>
            </a:pPr>
            <a:endParaRPr lang="en-US" sz="2399" spc="38">
              <a:solidFill>
                <a:srgbClr val="000000"/>
              </a:solidFill>
              <a:latin typeface="Montserrat Classic"/>
            </a:endParaRPr>
          </a:p>
        </p:txBody>
      </p:sp>
      <p:sp>
        <p:nvSpPr>
          <p:cNvPr id="11" name="TextBox 11"/>
          <p:cNvSpPr txBox="1"/>
          <p:nvPr/>
        </p:nvSpPr>
        <p:spPr>
          <a:xfrm>
            <a:off x="1028700" y="5980879"/>
            <a:ext cx="7510921" cy="824865"/>
          </a:xfrm>
          <a:prstGeom prst="rect">
            <a:avLst/>
          </a:prstGeom>
        </p:spPr>
        <p:txBody>
          <a:bodyPr lIns="0" tIns="0" rIns="0" bIns="0" rtlCol="0" anchor="t">
            <a:spAutoFit/>
          </a:bodyPr>
          <a:lstStyle/>
          <a:p>
            <a:pPr>
              <a:lnSpc>
                <a:spcPts val="3359"/>
              </a:lnSpc>
            </a:pPr>
            <a:r>
              <a:rPr lang="en-US" sz="2399" spc="38">
                <a:solidFill>
                  <a:srgbClr val="000000"/>
                </a:solidFill>
                <a:latin typeface="Montserrat Classic"/>
              </a:rPr>
              <a:t>Supervised by: </a:t>
            </a:r>
          </a:p>
          <a:p>
            <a:pPr>
              <a:lnSpc>
                <a:spcPts val="3359"/>
              </a:lnSpc>
            </a:pPr>
            <a:r>
              <a:rPr lang="en-US" sz="2399" spc="38">
                <a:solidFill>
                  <a:srgbClr val="000000"/>
                </a:solidFill>
                <a:latin typeface="Montserrat Classic"/>
              </a:rPr>
              <a:t>Mis. Sana Maqbool</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149895" y="1330411"/>
            <a:ext cx="14166305" cy="841769"/>
          </a:xfrm>
          <a:prstGeom prst="rect">
            <a:avLst/>
          </a:prstGeom>
        </p:spPr>
        <p:txBody>
          <a:bodyPr wrap="square" lIns="0" tIns="0" rIns="0" bIns="0" rtlCol="0" anchor="t">
            <a:spAutoFit/>
          </a:bodyPr>
          <a:lstStyle/>
          <a:p>
            <a:pPr>
              <a:lnSpc>
                <a:spcPts val="7199"/>
              </a:lnSpc>
            </a:pPr>
            <a:r>
              <a:rPr lang="en-US" sz="5999" spc="2999" dirty="0">
                <a:solidFill>
                  <a:srgbClr val="000000"/>
                </a:solidFill>
                <a:latin typeface="Montserrat Classic Bold"/>
              </a:rPr>
              <a:t>MACHINE LEARNING</a:t>
            </a:r>
          </a:p>
        </p:txBody>
      </p:sp>
      <p:sp>
        <p:nvSpPr>
          <p:cNvPr id="3" name="TextBox 3"/>
          <p:cNvSpPr txBox="1"/>
          <p:nvPr/>
        </p:nvSpPr>
        <p:spPr>
          <a:xfrm>
            <a:off x="14538325" y="7229475"/>
            <a:ext cx="3749675" cy="3057525"/>
          </a:xfrm>
          <a:prstGeom prst="rect">
            <a:avLst/>
          </a:prstGeom>
        </p:spPr>
        <p:txBody>
          <a:bodyPr lIns="0" tIns="0" rIns="0" bIns="0" rtlCol="0" anchor="t">
            <a:spAutoFit/>
          </a:bodyPr>
          <a:lstStyle/>
          <a:p>
            <a:pPr algn="ctr">
              <a:lnSpc>
                <a:spcPts val="24000"/>
              </a:lnSpc>
            </a:pPr>
            <a:r>
              <a:rPr lang="en-US" sz="20000" dirty="0">
                <a:solidFill>
                  <a:srgbClr val="F1EFEF"/>
                </a:solidFill>
                <a:latin typeface="Montserrat Classic Bold"/>
              </a:rPr>
              <a:t>03</a:t>
            </a:r>
          </a:p>
        </p:txBody>
      </p:sp>
      <p:grpSp>
        <p:nvGrpSpPr>
          <p:cNvPr id="4" name="Group 4"/>
          <p:cNvGrpSpPr/>
          <p:nvPr/>
        </p:nvGrpSpPr>
        <p:grpSpPr>
          <a:xfrm>
            <a:off x="990600" y="6258017"/>
            <a:ext cx="11277600" cy="3111698"/>
            <a:chOff x="0" y="-132101"/>
            <a:chExt cx="13345287" cy="2205903"/>
          </a:xfrm>
        </p:grpSpPr>
        <p:sp>
          <p:nvSpPr>
            <p:cNvPr id="5" name="TextBox 5"/>
            <p:cNvSpPr txBox="1"/>
            <p:nvPr/>
          </p:nvSpPr>
          <p:spPr>
            <a:xfrm>
              <a:off x="1396315" y="0"/>
              <a:ext cx="11948972" cy="263640"/>
            </a:xfrm>
            <a:prstGeom prst="rect">
              <a:avLst/>
            </a:prstGeom>
          </p:spPr>
          <p:txBody>
            <a:bodyPr lIns="0" tIns="0" rIns="0" bIns="0" rtlCol="0" anchor="t">
              <a:spAutoFit/>
            </a:bodyPr>
            <a:lstStyle/>
            <a:p>
              <a:pPr algn="just">
                <a:lnSpc>
                  <a:spcPts val="2879"/>
                </a:lnSpc>
              </a:pPr>
              <a:r>
                <a:rPr lang="en-US" sz="3200" b="1" dirty="0">
                  <a:solidFill>
                    <a:srgbClr val="000000"/>
                  </a:solidFill>
                  <a:latin typeface="Montserrat Classic"/>
                </a:rPr>
                <a:t>Support Vector Machines</a:t>
              </a:r>
            </a:p>
          </p:txBody>
        </p:sp>
        <p:sp>
          <p:nvSpPr>
            <p:cNvPr id="6" name="TextBox 6"/>
            <p:cNvSpPr txBox="1"/>
            <p:nvPr/>
          </p:nvSpPr>
          <p:spPr>
            <a:xfrm>
              <a:off x="0" y="-132101"/>
              <a:ext cx="1396315" cy="479643"/>
            </a:xfrm>
            <a:prstGeom prst="rect">
              <a:avLst/>
            </a:prstGeom>
          </p:spPr>
          <p:txBody>
            <a:bodyPr lIns="0" tIns="0" rIns="0" bIns="0" rtlCol="0" anchor="t">
              <a:spAutoFit/>
            </a:bodyPr>
            <a:lstStyle/>
            <a:p>
              <a:pPr marL="0" lvl="1" indent="0" algn="ctr">
                <a:lnSpc>
                  <a:spcPts val="5999"/>
                </a:lnSpc>
                <a:spcBef>
                  <a:spcPct val="0"/>
                </a:spcBef>
              </a:pPr>
              <a:r>
                <a:rPr lang="en-US" sz="3999" dirty="0">
                  <a:solidFill>
                    <a:srgbClr val="193447"/>
                  </a:solidFill>
                  <a:latin typeface="Montserrat Classic Bold"/>
                </a:rPr>
                <a:t>02</a:t>
              </a:r>
            </a:p>
          </p:txBody>
        </p:sp>
        <p:sp>
          <p:nvSpPr>
            <p:cNvPr id="15" name="TextBox 5">
              <a:extLst>
                <a:ext uri="{FF2B5EF4-FFF2-40B4-BE49-F238E27FC236}">
                  <a16:creationId xmlns:a16="http://schemas.microsoft.com/office/drawing/2014/main" id="{C22F53B0-D704-D1F8-0B64-EFDA0FA66D94}"/>
                </a:ext>
              </a:extLst>
            </p:cNvPr>
            <p:cNvSpPr txBox="1"/>
            <p:nvPr/>
          </p:nvSpPr>
          <p:spPr>
            <a:xfrm>
              <a:off x="1021552" y="526144"/>
              <a:ext cx="11738133" cy="1547658"/>
            </a:xfrm>
            <a:prstGeom prst="rect">
              <a:avLst/>
            </a:prstGeom>
          </p:spPr>
          <p:txBody>
            <a:bodyPr wrap="square" lIns="0" tIns="0" rIns="0" bIns="0" rtlCol="0" anchor="t">
              <a:spAutoFit/>
            </a:bodyPr>
            <a:lstStyle/>
            <a:p>
              <a:pPr marL="342900" indent="-342900" algn="just">
                <a:lnSpc>
                  <a:spcPts val="2879"/>
                </a:lnSpc>
                <a:buFont typeface="Arial" panose="020B0604020202020204" pitchFamily="34" charset="0"/>
                <a:buChar char="•"/>
              </a:pPr>
              <a:r>
                <a:rPr lang="en-US" dirty="0">
                  <a:solidFill>
                    <a:srgbClr val="000000"/>
                  </a:solidFill>
                  <a:latin typeface="Montserrat Classic"/>
                </a:rPr>
                <a:t>Works with high dimensional data – </a:t>
              </a:r>
              <a:r>
                <a:rPr lang="en-US" b="0" i="0" u="none" strike="noStrike" kern="1200" baseline="0" dirty="0">
                  <a:solidFill>
                    <a:srgbClr val="0F0F0F"/>
                  </a:solidFill>
                  <a:latin typeface="Montserrat Classic" panose="020B0604020202020204" charset="0"/>
                </a:rPr>
                <a:t>car make, model, variant, year of manufacture, mileage, factory price, condition scale, and many more </a:t>
              </a:r>
            </a:p>
            <a:p>
              <a:pPr marL="342900" indent="-342900" algn="just">
                <a:lnSpc>
                  <a:spcPts val="2879"/>
                </a:lnSpc>
                <a:buFont typeface="Arial" panose="020B0604020202020204" pitchFamily="34" charset="0"/>
                <a:buChar char="•"/>
              </a:pPr>
              <a:r>
                <a:rPr lang="en-US" dirty="0">
                  <a:solidFill>
                    <a:srgbClr val="0F0F0F"/>
                  </a:solidFill>
                  <a:latin typeface="Montserrat Classic" panose="020B0604020202020204" charset="0"/>
                </a:rPr>
                <a:t>Encourages dimensionality reduction – reducing many features to less features</a:t>
              </a:r>
            </a:p>
            <a:p>
              <a:pPr marL="342900" indent="-342900" algn="just">
                <a:lnSpc>
                  <a:spcPts val="2879"/>
                </a:lnSpc>
                <a:buFont typeface="Arial" panose="020B0604020202020204" pitchFamily="34" charset="0"/>
                <a:buChar char="•"/>
              </a:pPr>
              <a:r>
                <a:rPr lang="en-US" dirty="0">
                  <a:solidFill>
                    <a:srgbClr val="0F0F0F"/>
                  </a:solidFill>
                  <a:latin typeface="Montserrat Classic" panose="020B0604020202020204" charset="0"/>
                </a:rPr>
                <a:t>SVM is less sensitive to outliers in the data compared to some other regression techniques. Outliers, which might be present in car price datasets due to various factors, have a limited impact on the SVM regression model.</a:t>
              </a:r>
              <a:endParaRPr lang="en-US" dirty="0">
                <a:solidFill>
                  <a:srgbClr val="000000"/>
                </a:solidFill>
                <a:latin typeface="Montserrat Classic" panose="020B0604020202020204" charset="0"/>
              </a:endParaRPr>
            </a:p>
          </p:txBody>
        </p:sp>
      </p:grpSp>
      <p:grpSp>
        <p:nvGrpSpPr>
          <p:cNvPr id="10" name="Group 10"/>
          <p:cNvGrpSpPr/>
          <p:nvPr/>
        </p:nvGrpSpPr>
        <p:grpSpPr>
          <a:xfrm>
            <a:off x="-3724222" y="-4507687"/>
            <a:ext cx="5924489" cy="5924489"/>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DDEDE">
                <a:alpha val="95686"/>
              </a:srgbClr>
            </a:solidFill>
            <a:ln cap="sq">
              <a:noFill/>
              <a:prstDash val="solid"/>
              <a:miter/>
            </a:ln>
          </p:spPr>
          <p:txBody>
            <a:bodyPr/>
            <a:lstStyle/>
            <a:p>
              <a:endParaRPr lang="en-US"/>
            </a:p>
          </p:txBody>
        </p:sp>
        <p:sp>
          <p:nvSpPr>
            <p:cNvPr id="12" name="TextBox 12"/>
            <p:cNvSpPr txBox="1"/>
            <p:nvPr/>
          </p:nvSpPr>
          <p:spPr>
            <a:xfrm>
              <a:off x="76200" y="38100"/>
              <a:ext cx="660400" cy="698500"/>
            </a:xfrm>
            <a:prstGeom prst="rect">
              <a:avLst/>
            </a:prstGeom>
          </p:spPr>
          <p:txBody>
            <a:bodyPr lIns="50800" tIns="50800" rIns="50800" bIns="50800" rtlCol="0" anchor="ctr"/>
            <a:lstStyle/>
            <a:p>
              <a:pPr marL="0" lvl="0" indent="0" algn="ctr">
                <a:lnSpc>
                  <a:spcPts val="2659"/>
                </a:lnSpc>
                <a:spcBef>
                  <a:spcPct val="0"/>
                </a:spcBef>
              </a:pPr>
              <a:endParaRPr/>
            </a:p>
          </p:txBody>
        </p:sp>
      </p:grpSp>
      <p:pic>
        <p:nvPicPr>
          <p:cNvPr id="21" name="Picture 20">
            <a:extLst>
              <a:ext uri="{FF2B5EF4-FFF2-40B4-BE49-F238E27FC236}">
                <a16:creationId xmlns:a16="http://schemas.microsoft.com/office/drawing/2014/main" id="{50FBDF0A-2185-1625-7454-0697B1CFAD0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04808" y="2447213"/>
            <a:ext cx="5638800" cy="3471890"/>
          </a:xfrm>
          <a:prstGeom prst="rect">
            <a:avLst/>
          </a:prstGeom>
        </p:spPr>
      </p:pic>
      <p:grpSp>
        <p:nvGrpSpPr>
          <p:cNvPr id="16" name="Group 4">
            <a:extLst>
              <a:ext uri="{FF2B5EF4-FFF2-40B4-BE49-F238E27FC236}">
                <a16:creationId xmlns:a16="http://schemas.microsoft.com/office/drawing/2014/main" id="{665A3529-C9DF-30AB-04A5-E2908E50B32E}"/>
              </a:ext>
            </a:extLst>
          </p:cNvPr>
          <p:cNvGrpSpPr/>
          <p:nvPr/>
        </p:nvGrpSpPr>
        <p:grpSpPr>
          <a:xfrm>
            <a:off x="990600" y="2698074"/>
            <a:ext cx="11277600" cy="3342235"/>
            <a:chOff x="0" y="-132101"/>
            <a:chExt cx="13345287" cy="2369332"/>
          </a:xfrm>
        </p:grpSpPr>
        <p:sp>
          <p:nvSpPr>
            <p:cNvPr id="17" name="TextBox 5">
              <a:extLst>
                <a:ext uri="{FF2B5EF4-FFF2-40B4-BE49-F238E27FC236}">
                  <a16:creationId xmlns:a16="http://schemas.microsoft.com/office/drawing/2014/main" id="{FBFC656D-5C17-0D70-AF5D-E5574A7CC2A4}"/>
                </a:ext>
              </a:extLst>
            </p:cNvPr>
            <p:cNvSpPr txBox="1"/>
            <p:nvPr/>
          </p:nvSpPr>
          <p:spPr>
            <a:xfrm>
              <a:off x="1396315" y="0"/>
              <a:ext cx="11948972" cy="495863"/>
            </a:xfrm>
            <a:prstGeom prst="rect">
              <a:avLst/>
            </a:prstGeom>
          </p:spPr>
          <p:txBody>
            <a:bodyPr lIns="0" tIns="0" rIns="0" bIns="0" rtlCol="0" anchor="t">
              <a:spAutoFit/>
            </a:bodyPr>
            <a:lstStyle/>
            <a:p>
              <a:pPr algn="just">
                <a:lnSpc>
                  <a:spcPts val="2879"/>
                </a:lnSpc>
              </a:pPr>
              <a:r>
                <a:rPr lang="en-US" sz="3200" b="1" dirty="0">
                  <a:solidFill>
                    <a:srgbClr val="000000"/>
                  </a:solidFill>
                  <a:latin typeface="Montserrat Classic"/>
                </a:rPr>
                <a:t>Random Forest Model</a:t>
              </a:r>
            </a:p>
          </p:txBody>
        </p:sp>
        <p:sp>
          <p:nvSpPr>
            <p:cNvPr id="18" name="TextBox 6">
              <a:extLst>
                <a:ext uri="{FF2B5EF4-FFF2-40B4-BE49-F238E27FC236}">
                  <a16:creationId xmlns:a16="http://schemas.microsoft.com/office/drawing/2014/main" id="{98CFABEE-C340-D330-6296-1DC0BADE6B59}"/>
                </a:ext>
              </a:extLst>
            </p:cNvPr>
            <p:cNvSpPr txBox="1"/>
            <p:nvPr/>
          </p:nvSpPr>
          <p:spPr>
            <a:xfrm>
              <a:off x="0" y="-132101"/>
              <a:ext cx="1396315" cy="914400"/>
            </a:xfrm>
            <a:prstGeom prst="rect">
              <a:avLst/>
            </a:prstGeom>
          </p:spPr>
          <p:txBody>
            <a:bodyPr lIns="0" tIns="0" rIns="0" bIns="0" rtlCol="0" anchor="t">
              <a:spAutoFit/>
            </a:bodyPr>
            <a:lstStyle/>
            <a:p>
              <a:pPr marL="0" lvl="1" indent="0" algn="ctr">
                <a:lnSpc>
                  <a:spcPts val="5999"/>
                </a:lnSpc>
                <a:spcBef>
                  <a:spcPct val="0"/>
                </a:spcBef>
              </a:pPr>
              <a:r>
                <a:rPr lang="en-US" sz="3999" dirty="0">
                  <a:solidFill>
                    <a:srgbClr val="193447"/>
                  </a:solidFill>
                  <a:latin typeface="Montserrat Classic Bold"/>
                </a:rPr>
                <a:t>01</a:t>
              </a:r>
            </a:p>
          </p:txBody>
        </p:sp>
        <p:sp>
          <p:nvSpPr>
            <p:cNvPr id="19" name="TextBox 5">
              <a:extLst>
                <a:ext uri="{FF2B5EF4-FFF2-40B4-BE49-F238E27FC236}">
                  <a16:creationId xmlns:a16="http://schemas.microsoft.com/office/drawing/2014/main" id="{3605E38B-06B2-A058-98E8-F7731A78F120}"/>
                </a:ext>
              </a:extLst>
            </p:cNvPr>
            <p:cNvSpPr txBox="1"/>
            <p:nvPr/>
          </p:nvSpPr>
          <p:spPr>
            <a:xfrm>
              <a:off x="1041420" y="415342"/>
              <a:ext cx="11738133" cy="1821889"/>
            </a:xfrm>
            <a:prstGeom prst="rect">
              <a:avLst/>
            </a:prstGeom>
          </p:spPr>
          <p:txBody>
            <a:bodyPr wrap="square" lIns="0" tIns="0" rIns="0" bIns="0" rtlCol="0" anchor="t">
              <a:spAutoFit/>
            </a:bodyPr>
            <a:lstStyle/>
            <a:p>
              <a:pPr marL="342900" indent="-342900" algn="just">
                <a:lnSpc>
                  <a:spcPts val="2879"/>
                </a:lnSpc>
                <a:buFont typeface="Arial" panose="020B0604020202020204" pitchFamily="34" charset="0"/>
                <a:buChar char="•"/>
              </a:pPr>
              <a:r>
                <a:rPr lang="en-US" dirty="0">
                  <a:solidFill>
                    <a:srgbClr val="000000"/>
                  </a:solidFill>
                  <a:latin typeface="Montserrat Classic"/>
                </a:rPr>
                <a:t>Can handle complex relationships – many features of car contribute to its price so complex relationship exists</a:t>
              </a:r>
            </a:p>
            <a:p>
              <a:pPr marL="342900" indent="-342900" algn="just">
                <a:lnSpc>
                  <a:spcPts val="2879"/>
                </a:lnSpc>
                <a:buFont typeface="Arial" panose="020B0604020202020204" pitchFamily="34" charset="0"/>
                <a:buChar char="•"/>
              </a:pPr>
              <a:r>
                <a:rPr lang="en-US" dirty="0">
                  <a:solidFill>
                    <a:srgbClr val="000000"/>
                  </a:solidFill>
                  <a:latin typeface="Montserrat Classic"/>
                </a:rPr>
                <a:t>Feature Importance – Features can be sorted by their importance e.g. car factory price may be at higher importance</a:t>
              </a:r>
            </a:p>
            <a:p>
              <a:pPr marL="342900" indent="-342900" algn="just">
                <a:lnSpc>
                  <a:spcPts val="2879"/>
                </a:lnSpc>
                <a:buFont typeface="Arial" panose="020B0604020202020204" pitchFamily="34" charset="0"/>
                <a:buChar char="•"/>
              </a:pPr>
              <a:r>
                <a:rPr lang="en-US" dirty="0">
                  <a:solidFill>
                    <a:srgbClr val="000000"/>
                  </a:solidFill>
                  <a:latin typeface="Montserrat Classic"/>
                </a:rPr>
                <a:t>Handles missing data while maintaining accuracy – some sellers may not mention car condition</a:t>
              </a:r>
            </a:p>
            <a:p>
              <a:pPr marL="342900" indent="-342900" algn="just">
                <a:lnSpc>
                  <a:spcPts val="2879"/>
                </a:lnSpc>
                <a:buFont typeface="Arial" panose="020B0604020202020204" pitchFamily="34" charset="0"/>
                <a:buChar char="•"/>
              </a:pPr>
              <a:endParaRPr lang="en-US" dirty="0">
                <a:solidFill>
                  <a:srgbClr val="000000"/>
                </a:solidFill>
                <a:latin typeface="Montserrat Classic"/>
              </a:endParaRPr>
            </a:p>
          </p:txBody>
        </p:sp>
      </p:grpSp>
      <p:pic>
        <p:nvPicPr>
          <p:cNvPr id="23" name="Picture 22">
            <a:extLst>
              <a:ext uri="{FF2B5EF4-FFF2-40B4-BE49-F238E27FC236}">
                <a16:creationId xmlns:a16="http://schemas.microsoft.com/office/drawing/2014/main" id="{0C13583A-05DB-7EAF-B5B9-15E84D9A6A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72950" y="6930319"/>
            <a:ext cx="6115050" cy="3057525"/>
          </a:xfrm>
          <a:prstGeom prst="rect">
            <a:avLst/>
          </a:prstGeom>
        </p:spPr>
      </p:pic>
    </p:spTree>
    <p:extLst>
      <p:ext uri="{BB962C8B-B14F-4D97-AF65-F5344CB8AC3E}">
        <p14:creationId xmlns:p14="http://schemas.microsoft.com/office/powerpoint/2010/main" val="37345868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149895" y="1330411"/>
            <a:ext cx="14166305" cy="841769"/>
          </a:xfrm>
          <a:prstGeom prst="rect">
            <a:avLst/>
          </a:prstGeom>
        </p:spPr>
        <p:txBody>
          <a:bodyPr wrap="square" lIns="0" tIns="0" rIns="0" bIns="0" rtlCol="0" anchor="t">
            <a:spAutoFit/>
          </a:bodyPr>
          <a:lstStyle/>
          <a:p>
            <a:pPr>
              <a:lnSpc>
                <a:spcPts val="7199"/>
              </a:lnSpc>
            </a:pPr>
            <a:r>
              <a:rPr lang="en-US" sz="5999" spc="2999" dirty="0">
                <a:solidFill>
                  <a:srgbClr val="000000"/>
                </a:solidFill>
                <a:latin typeface="Montserrat Classic Bold"/>
              </a:rPr>
              <a:t>MACHINE LEARNING</a:t>
            </a:r>
          </a:p>
        </p:txBody>
      </p:sp>
      <p:sp>
        <p:nvSpPr>
          <p:cNvPr id="3" name="TextBox 3"/>
          <p:cNvSpPr txBox="1"/>
          <p:nvPr/>
        </p:nvSpPr>
        <p:spPr>
          <a:xfrm>
            <a:off x="14538325" y="7229475"/>
            <a:ext cx="3749675" cy="3057525"/>
          </a:xfrm>
          <a:prstGeom prst="rect">
            <a:avLst/>
          </a:prstGeom>
        </p:spPr>
        <p:txBody>
          <a:bodyPr lIns="0" tIns="0" rIns="0" bIns="0" rtlCol="0" anchor="t">
            <a:spAutoFit/>
          </a:bodyPr>
          <a:lstStyle/>
          <a:p>
            <a:pPr algn="ctr">
              <a:lnSpc>
                <a:spcPts val="24000"/>
              </a:lnSpc>
            </a:pPr>
            <a:r>
              <a:rPr lang="en-US" sz="20000">
                <a:solidFill>
                  <a:srgbClr val="F1EFEF"/>
                </a:solidFill>
                <a:latin typeface="Montserrat Classic Bold"/>
              </a:rPr>
              <a:t>03</a:t>
            </a:r>
          </a:p>
        </p:txBody>
      </p:sp>
      <p:grpSp>
        <p:nvGrpSpPr>
          <p:cNvPr id="10" name="Group 10"/>
          <p:cNvGrpSpPr/>
          <p:nvPr/>
        </p:nvGrpSpPr>
        <p:grpSpPr>
          <a:xfrm>
            <a:off x="-3724222" y="-4507687"/>
            <a:ext cx="5924489" cy="5924489"/>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DDEDE">
                <a:alpha val="95686"/>
              </a:srgbClr>
            </a:solidFill>
            <a:ln cap="sq">
              <a:noFill/>
              <a:prstDash val="solid"/>
              <a:miter/>
            </a:ln>
          </p:spPr>
          <p:txBody>
            <a:bodyPr/>
            <a:lstStyle/>
            <a:p>
              <a:endParaRPr lang="en-US"/>
            </a:p>
          </p:txBody>
        </p:sp>
        <p:sp>
          <p:nvSpPr>
            <p:cNvPr id="12" name="TextBox 12"/>
            <p:cNvSpPr txBox="1"/>
            <p:nvPr/>
          </p:nvSpPr>
          <p:spPr>
            <a:xfrm>
              <a:off x="76200" y="38100"/>
              <a:ext cx="660400" cy="698500"/>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16" name="Group 4">
            <a:extLst>
              <a:ext uri="{FF2B5EF4-FFF2-40B4-BE49-F238E27FC236}">
                <a16:creationId xmlns:a16="http://schemas.microsoft.com/office/drawing/2014/main" id="{665A3529-C9DF-30AB-04A5-E2908E50B32E}"/>
              </a:ext>
            </a:extLst>
          </p:cNvPr>
          <p:cNvGrpSpPr/>
          <p:nvPr/>
        </p:nvGrpSpPr>
        <p:grpSpPr>
          <a:xfrm>
            <a:off x="990600" y="2698074"/>
            <a:ext cx="11277600" cy="3567908"/>
            <a:chOff x="0" y="-132101"/>
            <a:chExt cx="13345287" cy="2529312"/>
          </a:xfrm>
        </p:grpSpPr>
        <p:sp>
          <p:nvSpPr>
            <p:cNvPr id="17" name="TextBox 5">
              <a:extLst>
                <a:ext uri="{FF2B5EF4-FFF2-40B4-BE49-F238E27FC236}">
                  <a16:creationId xmlns:a16="http://schemas.microsoft.com/office/drawing/2014/main" id="{FBFC656D-5C17-0D70-AF5D-E5574A7CC2A4}"/>
                </a:ext>
              </a:extLst>
            </p:cNvPr>
            <p:cNvSpPr txBox="1"/>
            <p:nvPr/>
          </p:nvSpPr>
          <p:spPr>
            <a:xfrm>
              <a:off x="1396315" y="0"/>
              <a:ext cx="11948972" cy="263640"/>
            </a:xfrm>
            <a:prstGeom prst="rect">
              <a:avLst/>
            </a:prstGeom>
          </p:spPr>
          <p:txBody>
            <a:bodyPr lIns="0" tIns="0" rIns="0" bIns="0" rtlCol="0" anchor="t">
              <a:spAutoFit/>
            </a:bodyPr>
            <a:lstStyle/>
            <a:p>
              <a:pPr algn="just">
                <a:lnSpc>
                  <a:spcPts val="2879"/>
                </a:lnSpc>
              </a:pPr>
              <a:r>
                <a:rPr lang="en-US" sz="3200" b="1" dirty="0">
                  <a:solidFill>
                    <a:srgbClr val="000000"/>
                  </a:solidFill>
                  <a:latin typeface="Montserrat Classic"/>
                </a:rPr>
                <a:t>K – Nearest Neighbors (KNN)</a:t>
              </a:r>
            </a:p>
          </p:txBody>
        </p:sp>
        <p:sp>
          <p:nvSpPr>
            <p:cNvPr id="18" name="TextBox 6">
              <a:extLst>
                <a:ext uri="{FF2B5EF4-FFF2-40B4-BE49-F238E27FC236}">
                  <a16:creationId xmlns:a16="http://schemas.microsoft.com/office/drawing/2014/main" id="{98CFABEE-C340-D330-6296-1DC0BADE6B59}"/>
                </a:ext>
              </a:extLst>
            </p:cNvPr>
            <p:cNvSpPr txBox="1"/>
            <p:nvPr/>
          </p:nvSpPr>
          <p:spPr>
            <a:xfrm>
              <a:off x="0" y="-132101"/>
              <a:ext cx="1396315" cy="479642"/>
            </a:xfrm>
            <a:prstGeom prst="rect">
              <a:avLst/>
            </a:prstGeom>
          </p:spPr>
          <p:txBody>
            <a:bodyPr lIns="0" tIns="0" rIns="0" bIns="0" rtlCol="0" anchor="t">
              <a:spAutoFit/>
            </a:bodyPr>
            <a:lstStyle/>
            <a:p>
              <a:pPr marL="0" lvl="1" indent="0" algn="ctr">
                <a:lnSpc>
                  <a:spcPts val="5999"/>
                </a:lnSpc>
                <a:spcBef>
                  <a:spcPct val="0"/>
                </a:spcBef>
              </a:pPr>
              <a:r>
                <a:rPr lang="en-US" sz="3999" dirty="0">
                  <a:solidFill>
                    <a:srgbClr val="193447"/>
                  </a:solidFill>
                  <a:latin typeface="Montserrat Classic Bold"/>
                </a:rPr>
                <a:t>03</a:t>
              </a:r>
            </a:p>
          </p:txBody>
        </p:sp>
        <p:sp>
          <p:nvSpPr>
            <p:cNvPr id="19" name="TextBox 5">
              <a:extLst>
                <a:ext uri="{FF2B5EF4-FFF2-40B4-BE49-F238E27FC236}">
                  <a16:creationId xmlns:a16="http://schemas.microsoft.com/office/drawing/2014/main" id="{3605E38B-06B2-A058-98E8-F7731A78F120}"/>
                </a:ext>
              </a:extLst>
            </p:cNvPr>
            <p:cNvSpPr txBox="1"/>
            <p:nvPr/>
          </p:nvSpPr>
          <p:spPr>
            <a:xfrm>
              <a:off x="1021274" y="322274"/>
              <a:ext cx="11738133" cy="2074937"/>
            </a:xfrm>
            <a:prstGeom prst="rect">
              <a:avLst/>
            </a:prstGeom>
          </p:spPr>
          <p:txBody>
            <a:bodyPr wrap="square" lIns="0" tIns="0" rIns="0" bIns="0" rtlCol="0" anchor="t">
              <a:spAutoFit/>
            </a:bodyPr>
            <a:lstStyle/>
            <a:p>
              <a:pPr marL="342900" indent="-342900" algn="just">
                <a:lnSpc>
                  <a:spcPts val="2879"/>
                </a:lnSpc>
                <a:buFont typeface="Arial" panose="020B0604020202020204" pitchFamily="34" charset="0"/>
                <a:buChar char="•"/>
              </a:pPr>
              <a:r>
                <a:rPr lang="en-US" dirty="0">
                  <a:solidFill>
                    <a:srgbClr val="000000"/>
                  </a:solidFill>
                  <a:latin typeface="Montserrat Classic"/>
                </a:rPr>
                <a:t>No training phase – so quick way to test the system, and compare its results with other models</a:t>
              </a:r>
            </a:p>
            <a:p>
              <a:pPr marL="342900" indent="-342900" algn="just">
                <a:lnSpc>
                  <a:spcPts val="2879"/>
                </a:lnSpc>
                <a:buFont typeface="Arial" panose="020B0604020202020204" pitchFamily="34" charset="0"/>
                <a:buChar char="•"/>
              </a:pPr>
              <a:r>
                <a:rPr lang="en-US" dirty="0">
                  <a:solidFill>
                    <a:srgbClr val="000000"/>
                  </a:solidFill>
                  <a:latin typeface="Montserrat Classic"/>
                </a:rPr>
                <a:t>KNN can adapt well to changes in feature importance. If certain features become more or less influential in determining car prices, KNN will naturally adjust its predictions based on the proximity of instances in the feature space.</a:t>
              </a:r>
            </a:p>
            <a:p>
              <a:pPr marL="342900" indent="-342900" algn="just">
                <a:lnSpc>
                  <a:spcPts val="2879"/>
                </a:lnSpc>
                <a:buFont typeface="Arial" panose="020B0604020202020204" pitchFamily="34" charset="0"/>
                <a:buChar char="•"/>
              </a:pPr>
              <a:r>
                <a:rPr lang="en-US" dirty="0">
                  <a:solidFill>
                    <a:srgbClr val="000000"/>
                  </a:solidFill>
                  <a:latin typeface="Montserrat Classic"/>
                </a:rPr>
                <a:t>KNN provides straightforward interpretability. The prediction is based on the actual instances in the dataset, making it clear which features are influencing the prediction.</a:t>
              </a:r>
            </a:p>
          </p:txBody>
        </p:sp>
      </p:grpSp>
      <p:pic>
        <p:nvPicPr>
          <p:cNvPr id="8" name="Picture 7">
            <a:extLst>
              <a:ext uri="{FF2B5EF4-FFF2-40B4-BE49-F238E27FC236}">
                <a16:creationId xmlns:a16="http://schemas.microsoft.com/office/drawing/2014/main" id="{710353A5-4A79-503F-9FFC-58273DD944ED}"/>
              </a:ext>
            </a:extLst>
          </p:cNvPr>
          <p:cNvPicPr>
            <a:picLocks noChangeAspect="1"/>
          </p:cNvPicPr>
          <p:nvPr/>
        </p:nvPicPr>
        <p:blipFill>
          <a:blip r:embed="rId2"/>
          <a:stretch>
            <a:fillRect/>
          </a:stretch>
        </p:blipFill>
        <p:spPr>
          <a:xfrm>
            <a:off x="12039601" y="2295738"/>
            <a:ext cx="5715000" cy="3848135"/>
          </a:xfrm>
          <a:prstGeom prst="rect">
            <a:avLst/>
          </a:prstGeom>
        </p:spPr>
      </p:pic>
      <p:grpSp>
        <p:nvGrpSpPr>
          <p:cNvPr id="4" name="Group 4"/>
          <p:cNvGrpSpPr/>
          <p:nvPr/>
        </p:nvGrpSpPr>
        <p:grpSpPr>
          <a:xfrm>
            <a:off x="990600" y="6258017"/>
            <a:ext cx="11277600" cy="3331906"/>
            <a:chOff x="0" y="-132101"/>
            <a:chExt cx="13345287" cy="2362010"/>
          </a:xfrm>
        </p:grpSpPr>
        <p:sp>
          <p:nvSpPr>
            <p:cNvPr id="5" name="TextBox 5"/>
            <p:cNvSpPr txBox="1"/>
            <p:nvPr/>
          </p:nvSpPr>
          <p:spPr>
            <a:xfrm>
              <a:off x="1396315" y="0"/>
              <a:ext cx="11948972" cy="263640"/>
            </a:xfrm>
            <a:prstGeom prst="rect">
              <a:avLst/>
            </a:prstGeom>
          </p:spPr>
          <p:txBody>
            <a:bodyPr lIns="0" tIns="0" rIns="0" bIns="0" rtlCol="0" anchor="t">
              <a:spAutoFit/>
            </a:bodyPr>
            <a:lstStyle/>
            <a:p>
              <a:pPr algn="just">
                <a:lnSpc>
                  <a:spcPts val="2879"/>
                </a:lnSpc>
              </a:pPr>
              <a:r>
                <a:rPr lang="en-US" sz="3200" b="1" dirty="0" err="1">
                  <a:solidFill>
                    <a:srgbClr val="000000"/>
                  </a:solidFill>
                  <a:latin typeface="Montserrat Classic"/>
                </a:rPr>
                <a:t>eXtreme</a:t>
              </a:r>
              <a:r>
                <a:rPr lang="en-US" sz="3200" b="1" dirty="0">
                  <a:solidFill>
                    <a:srgbClr val="000000"/>
                  </a:solidFill>
                  <a:latin typeface="Montserrat Classic"/>
                </a:rPr>
                <a:t> Gradient Boosting (</a:t>
              </a:r>
              <a:r>
                <a:rPr lang="en-US" sz="3200" b="1" dirty="0" err="1">
                  <a:solidFill>
                    <a:srgbClr val="000000"/>
                  </a:solidFill>
                  <a:latin typeface="Montserrat Classic"/>
                </a:rPr>
                <a:t>XGBoost</a:t>
              </a:r>
              <a:r>
                <a:rPr lang="en-US" sz="3200" b="1" dirty="0">
                  <a:solidFill>
                    <a:srgbClr val="000000"/>
                  </a:solidFill>
                  <a:latin typeface="Montserrat Classic"/>
                </a:rPr>
                <a:t>)</a:t>
              </a:r>
            </a:p>
          </p:txBody>
        </p:sp>
        <p:sp>
          <p:nvSpPr>
            <p:cNvPr id="6" name="TextBox 6"/>
            <p:cNvSpPr txBox="1"/>
            <p:nvPr/>
          </p:nvSpPr>
          <p:spPr>
            <a:xfrm>
              <a:off x="0" y="-132101"/>
              <a:ext cx="1396315" cy="479643"/>
            </a:xfrm>
            <a:prstGeom prst="rect">
              <a:avLst/>
            </a:prstGeom>
          </p:spPr>
          <p:txBody>
            <a:bodyPr lIns="0" tIns="0" rIns="0" bIns="0" rtlCol="0" anchor="t">
              <a:spAutoFit/>
            </a:bodyPr>
            <a:lstStyle/>
            <a:p>
              <a:pPr marL="0" lvl="1" indent="0" algn="ctr">
                <a:lnSpc>
                  <a:spcPts val="5999"/>
                </a:lnSpc>
                <a:spcBef>
                  <a:spcPct val="0"/>
                </a:spcBef>
              </a:pPr>
              <a:r>
                <a:rPr lang="en-US" sz="3999" dirty="0">
                  <a:solidFill>
                    <a:srgbClr val="193447"/>
                  </a:solidFill>
                  <a:latin typeface="Montserrat Classic Bold"/>
                </a:rPr>
                <a:t>04</a:t>
              </a:r>
            </a:p>
          </p:txBody>
        </p:sp>
        <p:sp>
          <p:nvSpPr>
            <p:cNvPr id="15" name="TextBox 5">
              <a:extLst>
                <a:ext uri="{FF2B5EF4-FFF2-40B4-BE49-F238E27FC236}">
                  <a16:creationId xmlns:a16="http://schemas.microsoft.com/office/drawing/2014/main" id="{C22F53B0-D704-D1F8-0B64-EFDA0FA66D94}"/>
                </a:ext>
              </a:extLst>
            </p:cNvPr>
            <p:cNvSpPr txBox="1"/>
            <p:nvPr/>
          </p:nvSpPr>
          <p:spPr>
            <a:xfrm>
              <a:off x="1021273" y="418612"/>
              <a:ext cx="11738133" cy="1811297"/>
            </a:xfrm>
            <a:prstGeom prst="rect">
              <a:avLst/>
            </a:prstGeom>
          </p:spPr>
          <p:txBody>
            <a:bodyPr wrap="square" lIns="0" tIns="0" rIns="0" bIns="0" rtlCol="0" anchor="t">
              <a:spAutoFit/>
            </a:bodyPr>
            <a:lstStyle/>
            <a:p>
              <a:pPr marL="342900" indent="-342900" algn="just">
                <a:lnSpc>
                  <a:spcPts val="2879"/>
                </a:lnSpc>
                <a:buFont typeface="Arial" panose="020B0604020202020204" pitchFamily="34" charset="0"/>
                <a:buChar char="•"/>
              </a:pPr>
              <a:r>
                <a:rPr lang="en-US" dirty="0" err="1">
                  <a:solidFill>
                    <a:srgbClr val="000000"/>
                  </a:solidFill>
                  <a:latin typeface="Montserrat Classic"/>
                </a:rPr>
                <a:t>XGBoost</a:t>
              </a:r>
              <a:r>
                <a:rPr lang="en-US" dirty="0">
                  <a:solidFill>
                    <a:srgbClr val="000000"/>
                  </a:solidFill>
                  <a:latin typeface="Montserrat Classic"/>
                </a:rPr>
                <a:t>, being an ensemble learning method, can capture non-linear patterns in the data. It excels in situations where the relationship between car features (such as engine size, horsepower, and fuel efficiency) and price is not easily represented by a linear model.</a:t>
              </a:r>
            </a:p>
            <a:p>
              <a:pPr marL="342900" indent="-342900" algn="just">
                <a:lnSpc>
                  <a:spcPts val="2879"/>
                </a:lnSpc>
                <a:buFont typeface="Arial" panose="020B0604020202020204" pitchFamily="34" charset="0"/>
                <a:buChar char="•"/>
              </a:pPr>
              <a:r>
                <a:rPr lang="en-US" dirty="0" err="1">
                  <a:solidFill>
                    <a:srgbClr val="000000"/>
                  </a:solidFill>
                  <a:latin typeface="Montserrat Classic"/>
                </a:rPr>
                <a:t>XGBoost</a:t>
              </a:r>
              <a:r>
                <a:rPr lang="en-US" dirty="0">
                  <a:solidFill>
                    <a:srgbClr val="000000"/>
                  </a:solidFill>
                  <a:latin typeface="Montserrat Classic"/>
                </a:rPr>
                <a:t> is known for its high predictive accuracy. In various machine learning competitions, </a:t>
              </a:r>
              <a:r>
                <a:rPr lang="en-US" dirty="0" err="1">
                  <a:solidFill>
                    <a:srgbClr val="000000"/>
                  </a:solidFill>
                  <a:latin typeface="Montserrat Classic"/>
                </a:rPr>
                <a:t>XGBoost</a:t>
              </a:r>
              <a:r>
                <a:rPr lang="en-US" dirty="0">
                  <a:solidFill>
                    <a:srgbClr val="000000"/>
                  </a:solidFill>
                  <a:latin typeface="Montserrat Classic"/>
                </a:rPr>
                <a:t> has been a go-to algorithm due to its ability to deliver top-notch performance.</a:t>
              </a:r>
            </a:p>
          </p:txBody>
        </p:sp>
      </p:grpSp>
      <p:pic>
        <p:nvPicPr>
          <p:cNvPr id="1026" name="Picture 2" descr="XGBoost Part 1 (of 4): Regression - YouTube">
            <a:extLst>
              <a:ext uri="{FF2B5EF4-FFF2-40B4-BE49-F238E27FC236}">
                <a16:creationId xmlns:a16="http://schemas.microsoft.com/office/drawing/2014/main" id="{5B43B182-BE16-5E51-F2D8-62E64834DEE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3458"/>
          <a:stretch/>
        </p:blipFill>
        <p:spPr bwMode="auto">
          <a:xfrm>
            <a:off x="12039601" y="7229475"/>
            <a:ext cx="6019799" cy="28141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28562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149895" y="1330411"/>
            <a:ext cx="14166305" cy="841769"/>
          </a:xfrm>
          <a:prstGeom prst="rect">
            <a:avLst/>
          </a:prstGeom>
        </p:spPr>
        <p:txBody>
          <a:bodyPr wrap="square" lIns="0" tIns="0" rIns="0" bIns="0" rtlCol="0" anchor="t">
            <a:spAutoFit/>
          </a:bodyPr>
          <a:lstStyle/>
          <a:p>
            <a:pPr>
              <a:lnSpc>
                <a:spcPts val="7199"/>
              </a:lnSpc>
            </a:pPr>
            <a:r>
              <a:rPr lang="en-US" sz="5999" spc="2999" dirty="0">
                <a:solidFill>
                  <a:srgbClr val="000000"/>
                </a:solidFill>
                <a:latin typeface="Montserrat Classic Bold"/>
              </a:rPr>
              <a:t>MACHINE LEARNING</a:t>
            </a:r>
          </a:p>
        </p:txBody>
      </p:sp>
      <p:sp>
        <p:nvSpPr>
          <p:cNvPr id="3" name="TextBox 3"/>
          <p:cNvSpPr txBox="1"/>
          <p:nvPr/>
        </p:nvSpPr>
        <p:spPr>
          <a:xfrm>
            <a:off x="14538325" y="7229475"/>
            <a:ext cx="3749675" cy="3057525"/>
          </a:xfrm>
          <a:prstGeom prst="rect">
            <a:avLst/>
          </a:prstGeom>
        </p:spPr>
        <p:txBody>
          <a:bodyPr lIns="0" tIns="0" rIns="0" bIns="0" rtlCol="0" anchor="t">
            <a:spAutoFit/>
          </a:bodyPr>
          <a:lstStyle/>
          <a:p>
            <a:pPr algn="ctr">
              <a:lnSpc>
                <a:spcPts val="24000"/>
              </a:lnSpc>
            </a:pPr>
            <a:r>
              <a:rPr lang="en-US" sz="20000">
                <a:solidFill>
                  <a:srgbClr val="F1EFEF"/>
                </a:solidFill>
                <a:latin typeface="Montserrat Classic Bold"/>
              </a:rPr>
              <a:t>03</a:t>
            </a:r>
          </a:p>
        </p:txBody>
      </p:sp>
      <p:grpSp>
        <p:nvGrpSpPr>
          <p:cNvPr id="10" name="Group 10"/>
          <p:cNvGrpSpPr/>
          <p:nvPr/>
        </p:nvGrpSpPr>
        <p:grpSpPr>
          <a:xfrm>
            <a:off x="-3724222" y="-4507687"/>
            <a:ext cx="5924489" cy="5924489"/>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DDEDE">
                <a:alpha val="95686"/>
              </a:srgbClr>
            </a:solidFill>
            <a:ln cap="sq">
              <a:noFill/>
              <a:prstDash val="solid"/>
              <a:miter/>
            </a:ln>
          </p:spPr>
          <p:txBody>
            <a:bodyPr/>
            <a:lstStyle/>
            <a:p>
              <a:endParaRPr lang="en-US"/>
            </a:p>
          </p:txBody>
        </p:sp>
        <p:sp>
          <p:nvSpPr>
            <p:cNvPr id="12" name="TextBox 12"/>
            <p:cNvSpPr txBox="1"/>
            <p:nvPr/>
          </p:nvSpPr>
          <p:spPr>
            <a:xfrm>
              <a:off x="76200" y="38100"/>
              <a:ext cx="660400" cy="698500"/>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7" name="Group 4">
            <a:extLst>
              <a:ext uri="{FF2B5EF4-FFF2-40B4-BE49-F238E27FC236}">
                <a16:creationId xmlns:a16="http://schemas.microsoft.com/office/drawing/2014/main" id="{252AFB48-584D-EA1B-68E1-182690A61E6A}"/>
              </a:ext>
            </a:extLst>
          </p:cNvPr>
          <p:cNvGrpSpPr/>
          <p:nvPr/>
        </p:nvGrpSpPr>
        <p:grpSpPr>
          <a:xfrm>
            <a:off x="914400" y="3142191"/>
            <a:ext cx="11277600" cy="3331906"/>
            <a:chOff x="0" y="-132101"/>
            <a:chExt cx="13345287" cy="2362010"/>
          </a:xfrm>
        </p:grpSpPr>
        <p:sp>
          <p:nvSpPr>
            <p:cNvPr id="9" name="TextBox 5">
              <a:extLst>
                <a:ext uri="{FF2B5EF4-FFF2-40B4-BE49-F238E27FC236}">
                  <a16:creationId xmlns:a16="http://schemas.microsoft.com/office/drawing/2014/main" id="{986892E7-FBCB-D3F7-3789-250B7FE916AE}"/>
                </a:ext>
              </a:extLst>
            </p:cNvPr>
            <p:cNvSpPr txBox="1"/>
            <p:nvPr/>
          </p:nvSpPr>
          <p:spPr>
            <a:xfrm>
              <a:off x="1396315" y="0"/>
              <a:ext cx="11948972" cy="263640"/>
            </a:xfrm>
            <a:prstGeom prst="rect">
              <a:avLst/>
            </a:prstGeom>
          </p:spPr>
          <p:txBody>
            <a:bodyPr lIns="0" tIns="0" rIns="0" bIns="0" rtlCol="0" anchor="t">
              <a:spAutoFit/>
            </a:bodyPr>
            <a:lstStyle/>
            <a:p>
              <a:pPr algn="just">
                <a:lnSpc>
                  <a:spcPts val="2879"/>
                </a:lnSpc>
              </a:pPr>
              <a:r>
                <a:rPr lang="en-US" sz="3200" b="1" dirty="0" err="1">
                  <a:solidFill>
                    <a:srgbClr val="000000"/>
                  </a:solidFill>
                  <a:latin typeface="Montserrat Classic"/>
                </a:rPr>
                <a:t>eXtreme</a:t>
              </a:r>
              <a:r>
                <a:rPr lang="en-US" sz="3200" b="1" dirty="0">
                  <a:solidFill>
                    <a:srgbClr val="000000"/>
                  </a:solidFill>
                  <a:latin typeface="Montserrat Classic"/>
                </a:rPr>
                <a:t> Gradient Boosting (</a:t>
              </a:r>
              <a:r>
                <a:rPr lang="en-US" sz="3200" b="1" dirty="0" err="1">
                  <a:solidFill>
                    <a:srgbClr val="000000"/>
                  </a:solidFill>
                  <a:latin typeface="Montserrat Classic"/>
                </a:rPr>
                <a:t>XGBoost</a:t>
              </a:r>
              <a:r>
                <a:rPr lang="en-US" sz="3200" b="1" dirty="0">
                  <a:solidFill>
                    <a:srgbClr val="000000"/>
                  </a:solidFill>
                  <a:latin typeface="Montserrat Classic"/>
                </a:rPr>
                <a:t>)</a:t>
              </a:r>
            </a:p>
          </p:txBody>
        </p:sp>
        <p:sp>
          <p:nvSpPr>
            <p:cNvPr id="13" name="TextBox 6">
              <a:extLst>
                <a:ext uri="{FF2B5EF4-FFF2-40B4-BE49-F238E27FC236}">
                  <a16:creationId xmlns:a16="http://schemas.microsoft.com/office/drawing/2014/main" id="{B693AC2E-5106-A5BD-E401-99B9540F80B9}"/>
                </a:ext>
              </a:extLst>
            </p:cNvPr>
            <p:cNvSpPr txBox="1"/>
            <p:nvPr/>
          </p:nvSpPr>
          <p:spPr>
            <a:xfrm>
              <a:off x="0" y="-132101"/>
              <a:ext cx="1396315" cy="479643"/>
            </a:xfrm>
            <a:prstGeom prst="rect">
              <a:avLst/>
            </a:prstGeom>
          </p:spPr>
          <p:txBody>
            <a:bodyPr lIns="0" tIns="0" rIns="0" bIns="0" rtlCol="0" anchor="t">
              <a:spAutoFit/>
            </a:bodyPr>
            <a:lstStyle/>
            <a:p>
              <a:pPr marL="0" lvl="1" indent="0" algn="ctr">
                <a:lnSpc>
                  <a:spcPts val="5999"/>
                </a:lnSpc>
                <a:spcBef>
                  <a:spcPct val="0"/>
                </a:spcBef>
              </a:pPr>
              <a:r>
                <a:rPr lang="en-US" sz="3999" dirty="0">
                  <a:solidFill>
                    <a:srgbClr val="193447"/>
                  </a:solidFill>
                  <a:latin typeface="Montserrat Classic Bold"/>
                </a:rPr>
                <a:t>05</a:t>
              </a:r>
            </a:p>
          </p:txBody>
        </p:sp>
        <p:sp>
          <p:nvSpPr>
            <p:cNvPr id="14" name="TextBox 5">
              <a:extLst>
                <a:ext uri="{FF2B5EF4-FFF2-40B4-BE49-F238E27FC236}">
                  <a16:creationId xmlns:a16="http://schemas.microsoft.com/office/drawing/2014/main" id="{BC7972BA-0FC5-E4FE-2DEE-D2182922F165}"/>
                </a:ext>
              </a:extLst>
            </p:cNvPr>
            <p:cNvSpPr txBox="1"/>
            <p:nvPr/>
          </p:nvSpPr>
          <p:spPr>
            <a:xfrm>
              <a:off x="1021273" y="418612"/>
              <a:ext cx="11738133" cy="1811297"/>
            </a:xfrm>
            <a:prstGeom prst="rect">
              <a:avLst/>
            </a:prstGeom>
          </p:spPr>
          <p:txBody>
            <a:bodyPr wrap="square" lIns="0" tIns="0" rIns="0" bIns="0" rtlCol="0" anchor="t">
              <a:spAutoFit/>
            </a:bodyPr>
            <a:lstStyle/>
            <a:p>
              <a:pPr marL="342900" indent="-342900" algn="just">
                <a:lnSpc>
                  <a:spcPts val="2879"/>
                </a:lnSpc>
                <a:buFont typeface="Arial" panose="020B0604020202020204" pitchFamily="34" charset="0"/>
                <a:buChar char="•"/>
              </a:pPr>
              <a:r>
                <a:rPr lang="en-US" dirty="0" err="1">
                  <a:solidFill>
                    <a:srgbClr val="000000"/>
                  </a:solidFill>
                  <a:latin typeface="Montserrat Classic"/>
                </a:rPr>
                <a:t>XGBoost</a:t>
              </a:r>
              <a:r>
                <a:rPr lang="en-US" dirty="0">
                  <a:solidFill>
                    <a:srgbClr val="000000"/>
                  </a:solidFill>
                  <a:latin typeface="Montserrat Classic"/>
                </a:rPr>
                <a:t>, being an ensemble learning method, can capture non-linear patterns in the data. It excels in situations where the relationship between car features (such as engine size, horsepower, and fuel efficiency) and price is not easily represented by a linear model.</a:t>
              </a:r>
            </a:p>
            <a:p>
              <a:pPr marL="342900" indent="-342900" algn="just">
                <a:lnSpc>
                  <a:spcPts val="2879"/>
                </a:lnSpc>
                <a:buFont typeface="Arial" panose="020B0604020202020204" pitchFamily="34" charset="0"/>
                <a:buChar char="•"/>
              </a:pPr>
              <a:r>
                <a:rPr lang="en-US" dirty="0" err="1">
                  <a:solidFill>
                    <a:srgbClr val="000000"/>
                  </a:solidFill>
                  <a:latin typeface="Montserrat Classic"/>
                </a:rPr>
                <a:t>XGBoost</a:t>
              </a:r>
              <a:r>
                <a:rPr lang="en-US" dirty="0">
                  <a:solidFill>
                    <a:srgbClr val="000000"/>
                  </a:solidFill>
                  <a:latin typeface="Montserrat Classic"/>
                </a:rPr>
                <a:t> is known for its high predictive accuracy. In various machine learning competitions, </a:t>
              </a:r>
              <a:r>
                <a:rPr lang="en-US" dirty="0" err="1">
                  <a:solidFill>
                    <a:srgbClr val="000000"/>
                  </a:solidFill>
                  <a:latin typeface="Montserrat Classic"/>
                </a:rPr>
                <a:t>XGBoost</a:t>
              </a:r>
              <a:r>
                <a:rPr lang="en-US" dirty="0">
                  <a:solidFill>
                    <a:srgbClr val="000000"/>
                  </a:solidFill>
                  <a:latin typeface="Montserrat Classic"/>
                </a:rPr>
                <a:t> has been a go-to algorithm due to its ability to deliver top-notch performance.</a:t>
              </a:r>
            </a:p>
          </p:txBody>
        </p:sp>
      </p:grpSp>
      <p:pic>
        <p:nvPicPr>
          <p:cNvPr id="21" name="Picture 2" descr="XGBoost Part 1 (of 4): Regression - YouTube">
            <a:extLst>
              <a:ext uri="{FF2B5EF4-FFF2-40B4-BE49-F238E27FC236}">
                <a16:creationId xmlns:a16="http://schemas.microsoft.com/office/drawing/2014/main" id="{658703E1-08D6-D71C-F3E4-0ADE4A8B5D7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3458"/>
          <a:stretch/>
        </p:blipFill>
        <p:spPr bwMode="auto">
          <a:xfrm>
            <a:off x="11963401" y="4113649"/>
            <a:ext cx="6019799" cy="28141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48502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723203" y="3694171"/>
            <a:ext cx="2634681" cy="2691884"/>
          </a:xfrm>
          <a:custGeom>
            <a:avLst/>
            <a:gdLst/>
            <a:ahLst/>
            <a:cxnLst/>
            <a:rect l="l" t="t" r="r" b="b"/>
            <a:pathLst>
              <a:path w="2634681" h="2691884">
                <a:moveTo>
                  <a:pt x="0" y="0"/>
                </a:moveTo>
                <a:lnTo>
                  <a:pt x="2634682" y="0"/>
                </a:lnTo>
                <a:lnTo>
                  <a:pt x="2634682" y="2691884"/>
                </a:lnTo>
                <a:lnTo>
                  <a:pt x="0" y="269188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9250234" y="3694171"/>
            <a:ext cx="2736666" cy="2691884"/>
          </a:xfrm>
          <a:custGeom>
            <a:avLst/>
            <a:gdLst/>
            <a:ahLst/>
            <a:cxnLst/>
            <a:rect l="l" t="t" r="r" b="b"/>
            <a:pathLst>
              <a:path w="2736666" h="2691884">
                <a:moveTo>
                  <a:pt x="0" y="0"/>
                </a:moveTo>
                <a:lnTo>
                  <a:pt x="2736666" y="0"/>
                </a:lnTo>
                <a:lnTo>
                  <a:pt x="2736666" y="2691884"/>
                </a:lnTo>
                <a:lnTo>
                  <a:pt x="0" y="269188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TextBox 4"/>
          <p:cNvSpPr txBox="1"/>
          <p:nvPr/>
        </p:nvSpPr>
        <p:spPr>
          <a:xfrm>
            <a:off x="1351832" y="1618874"/>
            <a:ext cx="5252005" cy="294005"/>
          </a:xfrm>
          <a:prstGeom prst="rect">
            <a:avLst/>
          </a:prstGeom>
        </p:spPr>
        <p:txBody>
          <a:bodyPr lIns="0" tIns="0" rIns="0" bIns="0" rtlCol="0" anchor="t">
            <a:spAutoFit/>
          </a:bodyPr>
          <a:lstStyle/>
          <a:p>
            <a:pPr>
              <a:lnSpc>
                <a:spcPts val="2260"/>
              </a:lnSpc>
            </a:pPr>
            <a:r>
              <a:rPr lang="en-US" sz="2000" spc="1600">
                <a:solidFill>
                  <a:srgbClr val="FF1616"/>
                </a:solidFill>
                <a:latin typeface="Montserrat Classic Bold"/>
              </a:rPr>
              <a:t>SO FAR</a:t>
            </a:r>
          </a:p>
        </p:txBody>
      </p:sp>
      <p:sp>
        <p:nvSpPr>
          <p:cNvPr id="5" name="TextBox 5"/>
          <p:cNvSpPr txBox="1"/>
          <p:nvPr/>
        </p:nvSpPr>
        <p:spPr>
          <a:xfrm>
            <a:off x="1351832" y="1865327"/>
            <a:ext cx="7190520" cy="1166495"/>
          </a:xfrm>
          <a:prstGeom prst="rect">
            <a:avLst/>
          </a:prstGeom>
        </p:spPr>
        <p:txBody>
          <a:bodyPr lIns="0" tIns="0" rIns="0" bIns="0" rtlCol="0" anchor="t">
            <a:spAutoFit/>
          </a:bodyPr>
          <a:lstStyle/>
          <a:p>
            <a:pPr>
              <a:lnSpc>
                <a:spcPts val="9040"/>
              </a:lnSpc>
            </a:pPr>
            <a:r>
              <a:rPr lang="en-US" sz="8000">
                <a:solidFill>
                  <a:srgbClr val="000000"/>
                </a:solidFill>
                <a:latin typeface="Montserrat Classic Bold"/>
              </a:rPr>
              <a:t>WORK DONE </a:t>
            </a:r>
          </a:p>
        </p:txBody>
      </p:sp>
      <p:sp>
        <p:nvSpPr>
          <p:cNvPr id="6" name="TextBox 6"/>
          <p:cNvSpPr txBox="1"/>
          <p:nvPr/>
        </p:nvSpPr>
        <p:spPr>
          <a:xfrm>
            <a:off x="734769" y="6671628"/>
            <a:ext cx="2623115" cy="405699"/>
          </a:xfrm>
          <a:prstGeom prst="rect">
            <a:avLst/>
          </a:prstGeom>
        </p:spPr>
        <p:txBody>
          <a:bodyPr lIns="0" tIns="0" rIns="0" bIns="0" rtlCol="0" anchor="t">
            <a:spAutoFit/>
          </a:bodyPr>
          <a:lstStyle/>
          <a:p>
            <a:pPr>
              <a:lnSpc>
                <a:spcPts val="3359"/>
              </a:lnSpc>
            </a:pPr>
            <a:r>
              <a:rPr lang="en-US" sz="2399" spc="38">
                <a:solidFill>
                  <a:srgbClr val="000000"/>
                </a:solidFill>
                <a:latin typeface="Montserrat Classic Bold"/>
              </a:rPr>
              <a:t>Documentation</a:t>
            </a:r>
          </a:p>
        </p:txBody>
      </p:sp>
      <p:sp>
        <p:nvSpPr>
          <p:cNvPr id="7" name="TextBox 7"/>
          <p:cNvSpPr txBox="1"/>
          <p:nvPr/>
        </p:nvSpPr>
        <p:spPr>
          <a:xfrm>
            <a:off x="3672338" y="3646546"/>
            <a:ext cx="5056796" cy="5853140"/>
          </a:xfrm>
          <a:prstGeom prst="rect">
            <a:avLst/>
          </a:prstGeom>
        </p:spPr>
        <p:txBody>
          <a:bodyPr lIns="0" tIns="0" rIns="0" bIns="0" rtlCol="0" anchor="t">
            <a:spAutoFit/>
          </a:bodyPr>
          <a:lstStyle/>
          <a:p>
            <a:pPr>
              <a:lnSpc>
                <a:spcPts val="3359"/>
              </a:lnSpc>
            </a:pPr>
            <a:r>
              <a:rPr lang="en-US" sz="2399" spc="38">
                <a:solidFill>
                  <a:srgbClr val="000000"/>
                </a:solidFill>
                <a:latin typeface="Montserrat Classic"/>
              </a:rPr>
              <a:t>To ensure project success, we developed a project plan and followed this checklist:</a:t>
            </a:r>
          </a:p>
          <a:p>
            <a:pPr>
              <a:lnSpc>
                <a:spcPts val="3359"/>
              </a:lnSpc>
            </a:pPr>
            <a:endParaRPr lang="en-US" sz="2399" spc="38">
              <a:solidFill>
                <a:srgbClr val="000000"/>
              </a:solidFill>
              <a:latin typeface="Montserrat Classic"/>
            </a:endParaRPr>
          </a:p>
          <a:p>
            <a:pPr marL="518158" lvl="1" indent="-259079">
              <a:lnSpc>
                <a:spcPts val="3359"/>
              </a:lnSpc>
              <a:buFont typeface="Arial"/>
              <a:buChar char="•"/>
            </a:pPr>
            <a:r>
              <a:rPr lang="en-US" sz="2399" spc="38">
                <a:solidFill>
                  <a:srgbClr val="000000"/>
                </a:solidFill>
                <a:latin typeface="Montserrat Classic"/>
              </a:rPr>
              <a:t>Identified potential problems, objectives, and solutions</a:t>
            </a:r>
          </a:p>
          <a:p>
            <a:pPr marL="518158" lvl="1" indent="-259079">
              <a:lnSpc>
                <a:spcPts val="3359"/>
              </a:lnSpc>
              <a:buFont typeface="Arial"/>
              <a:buChar char="•"/>
            </a:pPr>
            <a:r>
              <a:rPr lang="en-US" sz="2399" spc="38">
                <a:solidFill>
                  <a:srgbClr val="000000"/>
                </a:solidFill>
                <a:latin typeface="Montserrat Classic"/>
              </a:rPr>
              <a:t>Reviewed related literature and specified requirements</a:t>
            </a:r>
          </a:p>
          <a:p>
            <a:pPr marL="518158" lvl="1" indent="-259079">
              <a:lnSpc>
                <a:spcPts val="3359"/>
              </a:lnSpc>
              <a:buFont typeface="Arial"/>
              <a:buChar char="•"/>
            </a:pPr>
            <a:r>
              <a:rPr lang="en-US" sz="2399" spc="38">
                <a:solidFill>
                  <a:srgbClr val="000000"/>
                </a:solidFill>
                <a:latin typeface="Montserrat Classic"/>
              </a:rPr>
              <a:t>Developed system diagrams</a:t>
            </a:r>
          </a:p>
          <a:p>
            <a:pPr marL="518158" lvl="1" indent="-259079">
              <a:lnSpc>
                <a:spcPts val="3359"/>
              </a:lnSpc>
              <a:buFont typeface="Arial"/>
              <a:buChar char="•"/>
            </a:pPr>
            <a:r>
              <a:rPr lang="en-US" sz="2399" spc="38">
                <a:solidFill>
                  <a:srgbClr val="000000"/>
                </a:solidFill>
                <a:latin typeface="Montserrat Classic"/>
              </a:rPr>
              <a:t>Written test cases for smooth operation</a:t>
            </a:r>
          </a:p>
          <a:p>
            <a:pPr marL="518158" lvl="1" indent="-259079">
              <a:lnSpc>
                <a:spcPts val="3359"/>
              </a:lnSpc>
              <a:buFont typeface="Arial"/>
              <a:buChar char="•"/>
            </a:pPr>
            <a:r>
              <a:rPr lang="en-US" sz="2399" spc="38">
                <a:solidFill>
                  <a:srgbClr val="000000"/>
                </a:solidFill>
                <a:latin typeface="Montserrat Classic"/>
              </a:rPr>
              <a:t>Planned for future work and ensure schedule adherence.</a:t>
            </a:r>
          </a:p>
        </p:txBody>
      </p:sp>
      <p:sp>
        <p:nvSpPr>
          <p:cNvPr id="8" name="TextBox 8"/>
          <p:cNvSpPr txBox="1"/>
          <p:nvPr/>
        </p:nvSpPr>
        <p:spPr>
          <a:xfrm>
            <a:off x="9363785" y="6671628"/>
            <a:ext cx="2623115" cy="405699"/>
          </a:xfrm>
          <a:prstGeom prst="rect">
            <a:avLst/>
          </a:prstGeom>
        </p:spPr>
        <p:txBody>
          <a:bodyPr lIns="0" tIns="0" rIns="0" bIns="0" rtlCol="0" anchor="t">
            <a:spAutoFit/>
          </a:bodyPr>
          <a:lstStyle/>
          <a:p>
            <a:pPr>
              <a:lnSpc>
                <a:spcPts val="3359"/>
              </a:lnSpc>
            </a:pPr>
            <a:r>
              <a:rPr lang="en-US" sz="2399" spc="38">
                <a:solidFill>
                  <a:srgbClr val="000000"/>
                </a:solidFill>
                <a:latin typeface="Montserrat Classic Bold"/>
              </a:rPr>
              <a:t>Implementation</a:t>
            </a:r>
          </a:p>
        </p:txBody>
      </p:sp>
      <p:sp>
        <p:nvSpPr>
          <p:cNvPr id="9" name="TextBox 9"/>
          <p:cNvSpPr txBox="1"/>
          <p:nvPr/>
        </p:nvSpPr>
        <p:spPr>
          <a:xfrm>
            <a:off x="12301225" y="3646546"/>
            <a:ext cx="5056796" cy="6273165"/>
          </a:xfrm>
          <a:prstGeom prst="rect">
            <a:avLst/>
          </a:prstGeom>
        </p:spPr>
        <p:txBody>
          <a:bodyPr lIns="0" tIns="0" rIns="0" bIns="0" rtlCol="0" anchor="t">
            <a:spAutoFit/>
          </a:bodyPr>
          <a:lstStyle/>
          <a:p>
            <a:pPr>
              <a:lnSpc>
                <a:spcPts val="3359"/>
              </a:lnSpc>
            </a:pPr>
            <a:r>
              <a:rPr lang="en-US" sz="2399" spc="38">
                <a:solidFill>
                  <a:srgbClr val="000000"/>
                </a:solidFill>
                <a:latin typeface="Montserrat Classic"/>
              </a:rPr>
              <a:t>For implementation has successfully implemented its Figma design, ensuring a well-crafted and visually pleasing platform. This execution serves as a solid foundation for development, guaranteeing a smooth and user-friendly interface during implementation.</a:t>
            </a:r>
          </a:p>
          <a:p>
            <a:pPr>
              <a:lnSpc>
                <a:spcPts val="3359"/>
              </a:lnSpc>
            </a:pPr>
            <a:endParaRPr lang="en-US" sz="2399" spc="38">
              <a:solidFill>
                <a:srgbClr val="000000"/>
              </a:solidFill>
              <a:latin typeface="Montserrat Classic"/>
            </a:endParaRPr>
          </a:p>
          <a:p>
            <a:pPr>
              <a:lnSpc>
                <a:spcPts val="3359"/>
              </a:lnSpc>
            </a:pPr>
            <a:endParaRPr lang="en-US" sz="2399" spc="38">
              <a:solidFill>
                <a:srgbClr val="000000"/>
              </a:solidFill>
              <a:latin typeface="Montserrat Classic"/>
            </a:endParaRPr>
          </a:p>
          <a:p>
            <a:pPr>
              <a:lnSpc>
                <a:spcPts val="3359"/>
              </a:lnSpc>
            </a:pPr>
            <a:endParaRPr lang="en-US" sz="2399" spc="38">
              <a:solidFill>
                <a:srgbClr val="000000"/>
              </a:solidFill>
              <a:latin typeface="Montserrat Classic"/>
            </a:endParaRPr>
          </a:p>
          <a:p>
            <a:pPr>
              <a:lnSpc>
                <a:spcPts val="3359"/>
              </a:lnSpc>
            </a:pPr>
            <a:endParaRPr lang="en-US" sz="2399" spc="38">
              <a:solidFill>
                <a:srgbClr val="000000"/>
              </a:solidFill>
              <a:latin typeface="Montserrat Classic"/>
            </a:endParaRPr>
          </a:p>
          <a:p>
            <a:pPr>
              <a:lnSpc>
                <a:spcPts val="3359"/>
              </a:lnSpc>
            </a:pPr>
            <a:endParaRPr lang="en-US" sz="2399" spc="38">
              <a:solidFill>
                <a:srgbClr val="000000"/>
              </a:solidFill>
              <a:latin typeface="Montserrat Classic"/>
            </a:endParaRPr>
          </a:p>
        </p:txBody>
      </p:sp>
      <p:sp>
        <p:nvSpPr>
          <p:cNvPr id="10" name="Freeform 10"/>
          <p:cNvSpPr/>
          <p:nvPr/>
        </p:nvSpPr>
        <p:spPr>
          <a:xfrm>
            <a:off x="-691032" y="-3824459"/>
            <a:ext cx="19670065" cy="5255628"/>
          </a:xfrm>
          <a:custGeom>
            <a:avLst/>
            <a:gdLst/>
            <a:ahLst/>
            <a:cxnLst/>
            <a:rect l="l" t="t" r="r" b="b"/>
            <a:pathLst>
              <a:path w="19670065" h="5255628">
                <a:moveTo>
                  <a:pt x="0" y="0"/>
                </a:moveTo>
                <a:lnTo>
                  <a:pt x="19670064" y="0"/>
                </a:lnTo>
                <a:lnTo>
                  <a:pt x="19670064" y="5255629"/>
                </a:lnTo>
                <a:lnTo>
                  <a:pt x="0" y="525562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V="1">
            <a:off x="15518065" y="0"/>
            <a:ext cx="2769935" cy="2769935"/>
          </a:xfrm>
          <a:custGeom>
            <a:avLst/>
            <a:gdLst/>
            <a:ahLst/>
            <a:cxnLst/>
            <a:rect l="l" t="t" r="r" b="b"/>
            <a:pathLst>
              <a:path w="2769935" h="2769935">
                <a:moveTo>
                  <a:pt x="0" y="2769935"/>
                </a:moveTo>
                <a:lnTo>
                  <a:pt x="2769935" y="2769935"/>
                </a:lnTo>
                <a:lnTo>
                  <a:pt x="2769935" y="0"/>
                </a:lnTo>
                <a:lnTo>
                  <a:pt x="0" y="0"/>
                </a:lnTo>
                <a:lnTo>
                  <a:pt x="0" y="2769935"/>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TextBox 3"/>
          <p:cNvSpPr txBox="1"/>
          <p:nvPr/>
        </p:nvSpPr>
        <p:spPr>
          <a:xfrm>
            <a:off x="14538325" y="7229475"/>
            <a:ext cx="3749675" cy="3057525"/>
          </a:xfrm>
          <a:prstGeom prst="rect">
            <a:avLst/>
          </a:prstGeom>
        </p:spPr>
        <p:txBody>
          <a:bodyPr lIns="0" tIns="0" rIns="0" bIns="0" rtlCol="0" anchor="t">
            <a:spAutoFit/>
          </a:bodyPr>
          <a:lstStyle/>
          <a:p>
            <a:pPr algn="ctr">
              <a:lnSpc>
                <a:spcPts val="24000"/>
              </a:lnSpc>
            </a:pPr>
            <a:r>
              <a:rPr lang="en-US" sz="20000">
                <a:solidFill>
                  <a:srgbClr val="F1EFEF"/>
                </a:solidFill>
                <a:latin typeface="Montserrat Classic Bold"/>
              </a:rPr>
              <a:t>01</a:t>
            </a:r>
          </a:p>
        </p:txBody>
      </p:sp>
      <p:sp>
        <p:nvSpPr>
          <p:cNvPr id="4" name="Freeform 4"/>
          <p:cNvSpPr/>
          <p:nvPr/>
        </p:nvSpPr>
        <p:spPr>
          <a:xfrm>
            <a:off x="3116791" y="2291014"/>
            <a:ext cx="12401274" cy="7471768"/>
          </a:xfrm>
          <a:custGeom>
            <a:avLst/>
            <a:gdLst/>
            <a:ahLst/>
            <a:cxnLst/>
            <a:rect l="l" t="t" r="r" b="b"/>
            <a:pathLst>
              <a:path w="12401274" h="7471768">
                <a:moveTo>
                  <a:pt x="0" y="0"/>
                </a:moveTo>
                <a:lnTo>
                  <a:pt x="12401274" y="0"/>
                </a:lnTo>
                <a:lnTo>
                  <a:pt x="12401274" y="7471767"/>
                </a:lnTo>
                <a:lnTo>
                  <a:pt x="0" y="7471767"/>
                </a:lnTo>
                <a:lnTo>
                  <a:pt x="0" y="0"/>
                </a:lnTo>
                <a:close/>
              </a:path>
            </a:pathLst>
          </a:custGeom>
          <a:blipFill>
            <a:blip r:embed="rId4"/>
            <a:stretch>
              <a:fillRect/>
            </a:stretch>
          </a:blipFill>
        </p:spPr>
        <p:txBody>
          <a:bodyPr/>
          <a:lstStyle/>
          <a:p>
            <a:endParaRPr lang="en-US"/>
          </a:p>
        </p:txBody>
      </p:sp>
      <p:sp>
        <p:nvSpPr>
          <p:cNvPr id="5" name="Freeform 5"/>
          <p:cNvSpPr/>
          <p:nvPr/>
        </p:nvSpPr>
        <p:spPr>
          <a:xfrm>
            <a:off x="4426671" y="2581315"/>
            <a:ext cx="9763923" cy="6398194"/>
          </a:xfrm>
          <a:custGeom>
            <a:avLst/>
            <a:gdLst/>
            <a:ahLst/>
            <a:cxnLst/>
            <a:rect l="l" t="t" r="r" b="b"/>
            <a:pathLst>
              <a:path w="9763923" h="6398194">
                <a:moveTo>
                  <a:pt x="0" y="0"/>
                </a:moveTo>
                <a:lnTo>
                  <a:pt x="9763923" y="0"/>
                </a:lnTo>
                <a:lnTo>
                  <a:pt x="9763923" y="6398195"/>
                </a:lnTo>
                <a:lnTo>
                  <a:pt x="0" y="6398195"/>
                </a:lnTo>
                <a:lnTo>
                  <a:pt x="0" y="0"/>
                </a:lnTo>
                <a:close/>
              </a:path>
            </a:pathLst>
          </a:custGeom>
          <a:blipFill>
            <a:blip r:embed="rId5"/>
            <a:stretch>
              <a:fillRect b="-39245"/>
            </a:stretch>
          </a:blipFill>
        </p:spPr>
        <p:txBody>
          <a:bodyPr/>
          <a:lstStyle/>
          <a:p>
            <a:endParaRPr lang="en-US"/>
          </a:p>
        </p:txBody>
      </p:sp>
      <p:sp>
        <p:nvSpPr>
          <p:cNvPr id="6" name="TextBox 6"/>
          <p:cNvSpPr txBox="1"/>
          <p:nvPr/>
        </p:nvSpPr>
        <p:spPr>
          <a:xfrm>
            <a:off x="1028700" y="1101090"/>
            <a:ext cx="7510921" cy="283078"/>
          </a:xfrm>
          <a:prstGeom prst="rect">
            <a:avLst/>
          </a:prstGeom>
        </p:spPr>
        <p:txBody>
          <a:bodyPr lIns="0" tIns="0" rIns="0" bIns="0" rtlCol="0" anchor="t">
            <a:spAutoFit/>
          </a:bodyPr>
          <a:lstStyle/>
          <a:p>
            <a:pPr>
              <a:lnSpc>
                <a:spcPts val="2120"/>
              </a:lnSpc>
            </a:pPr>
            <a:r>
              <a:rPr lang="en-US" sz="2000" spc="1600">
                <a:solidFill>
                  <a:srgbClr val="FF1616"/>
                </a:solidFill>
                <a:latin typeface="Montserrat Classic Bold"/>
              </a:rPr>
              <a:t>SCREENSHOTS OF</a:t>
            </a:r>
          </a:p>
        </p:txBody>
      </p:sp>
      <p:sp>
        <p:nvSpPr>
          <p:cNvPr id="7" name="TextBox 7"/>
          <p:cNvSpPr txBox="1"/>
          <p:nvPr/>
        </p:nvSpPr>
        <p:spPr>
          <a:xfrm>
            <a:off x="1028700" y="1460500"/>
            <a:ext cx="7510921" cy="830514"/>
          </a:xfrm>
          <a:prstGeom prst="rect">
            <a:avLst/>
          </a:prstGeom>
        </p:spPr>
        <p:txBody>
          <a:bodyPr lIns="0" tIns="0" rIns="0" bIns="0" rtlCol="0" anchor="t">
            <a:spAutoFit/>
          </a:bodyPr>
          <a:lstStyle/>
          <a:p>
            <a:pPr>
              <a:lnSpc>
                <a:spcPts val="6360"/>
              </a:lnSpc>
            </a:pPr>
            <a:r>
              <a:rPr lang="en-US" sz="6000">
                <a:solidFill>
                  <a:srgbClr val="000000"/>
                </a:solidFill>
                <a:latin typeface="Montserrat Classic Bold"/>
              </a:rPr>
              <a:t>FRONTEND</a:t>
            </a:r>
          </a:p>
        </p:txBody>
      </p:sp>
      <p:grpSp>
        <p:nvGrpSpPr>
          <p:cNvPr id="8" name="Group 8"/>
          <p:cNvGrpSpPr/>
          <p:nvPr/>
        </p:nvGrpSpPr>
        <p:grpSpPr>
          <a:xfrm>
            <a:off x="635883" y="4819650"/>
            <a:ext cx="2300746" cy="647700"/>
            <a:chOff x="0" y="0"/>
            <a:chExt cx="605958" cy="170588"/>
          </a:xfrm>
        </p:grpSpPr>
        <p:sp>
          <p:nvSpPr>
            <p:cNvPr id="9" name="Freeform 9"/>
            <p:cNvSpPr/>
            <p:nvPr/>
          </p:nvSpPr>
          <p:spPr>
            <a:xfrm>
              <a:off x="0" y="0"/>
              <a:ext cx="605958" cy="170588"/>
            </a:xfrm>
            <a:custGeom>
              <a:avLst/>
              <a:gdLst/>
              <a:ahLst/>
              <a:cxnLst/>
              <a:rect l="l" t="t" r="r" b="b"/>
              <a:pathLst>
                <a:path w="605958" h="170588">
                  <a:moveTo>
                    <a:pt x="85294" y="0"/>
                  </a:moveTo>
                  <a:lnTo>
                    <a:pt x="520664" y="0"/>
                  </a:lnTo>
                  <a:cubicBezTo>
                    <a:pt x="543285" y="0"/>
                    <a:pt x="564980" y="8986"/>
                    <a:pt x="580976" y="24982"/>
                  </a:cubicBezTo>
                  <a:cubicBezTo>
                    <a:pt x="596972" y="40978"/>
                    <a:pt x="605958" y="62672"/>
                    <a:pt x="605958" y="85294"/>
                  </a:cubicBezTo>
                  <a:lnTo>
                    <a:pt x="605958" y="85294"/>
                  </a:lnTo>
                  <a:cubicBezTo>
                    <a:pt x="605958" y="107915"/>
                    <a:pt x="596972" y="129610"/>
                    <a:pt x="580976" y="145606"/>
                  </a:cubicBezTo>
                  <a:cubicBezTo>
                    <a:pt x="564980" y="161601"/>
                    <a:pt x="543285" y="170588"/>
                    <a:pt x="520664" y="170588"/>
                  </a:cubicBezTo>
                  <a:lnTo>
                    <a:pt x="85294" y="170588"/>
                  </a:lnTo>
                  <a:cubicBezTo>
                    <a:pt x="62672" y="170588"/>
                    <a:pt x="40978" y="161601"/>
                    <a:pt x="24982" y="145606"/>
                  </a:cubicBezTo>
                  <a:cubicBezTo>
                    <a:pt x="8986" y="129610"/>
                    <a:pt x="0" y="107915"/>
                    <a:pt x="0" y="85294"/>
                  </a:cubicBezTo>
                  <a:lnTo>
                    <a:pt x="0" y="85294"/>
                  </a:lnTo>
                  <a:cubicBezTo>
                    <a:pt x="0" y="62672"/>
                    <a:pt x="8986" y="40978"/>
                    <a:pt x="24982" y="24982"/>
                  </a:cubicBezTo>
                  <a:cubicBezTo>
                    <a:pt x="40978" y="8986"/>
                    <a:pt x="62672" y="0"/>
                    <a:pt x="85294" y="0"/>
                  </a:cubicBezTo>
                  <a:close/>
                </a:path>
              </a:pathLst>
            </a:custGeom>
            <a:solidFill>
              <a:srgbClr val="EA4335"/>
            </a:solidFill>
          </p:spPr>
          <p:txBody>
            <a:bodyPr/>
            <a:lstStyle/>
            <a:p>
              <a:endParaRPr lang="en-US"/>
            </a:p>
          </p:txBody>
        </p:sp>
        <p:sp>
          <p:nvSpPr>
            <p:cNvPr id="10" name="TextBox 10"/>
            <p:cNvSpPr txBox="1"/>
            <p:nvPr/>
          </p:nvSpPr>
          <p:spPr>
            <a:xfrm>
              <a:off x="0" y="-38100"/>
              <a:ext cx="605958" cy="208688"/>
            </a:xfrm>
            <a:prstGeom prst="rect">
              <a:avLst/>
            </a:prstGeom>
          </p:spPr>
          <p:txBody>
            <a:bodyPr lIns="50800" tIns="50800" rIns="50800" bIns="50800" rtlCol="0" anchor="ctr"/>
            <a:lstStyle/>
            <a:p>
              <a:pPr algn="ctr">
                <a:lnSpc>
                  <a:spcPts val="2659"/>
                </a:lnSpc>
              </a:pPr>
              <a:endParaRPr/>
            </a:p>
          </p:txBody>
        </p:sp>
      </p:grpSp>
      <p:sp>
        <p:nvSpPr>
          <p:cNvPr id="11" name="TextBox 11"/>
          <p:cNvSpPr txBox="1"/>
          <p:nvPr/>
        </p:nvSpPr>
        <p:spPr>
          <a:xfrm>
            <a:off x="783769" y="4957762"/>
            <a:ext cx="2029095" cy="371475"/>
          </a:xfrm>
          <a:prstGeom prst="rect">
            <a:avLst/>
          </a:prstGeom>
        </p:spPr>
        <p:txBody>
          <a:bodyPr lIns="0" tIns="0" rIns="0" bIns="0" rtlCol="0" anchor="t">
            <a:spAutoFit/>
          </a:bodyPr>
          <a:lstStyle/>
          <a:p>
            <a:pPr algn="ctr">
              <a:lnSpc>
                <a:spcPts val="2999"/>
              </a:lnSpc>
            </a:pPr>
            <a:r>
              <a:rPr lang="en-US" sz="2499" u="sng">
                <a:solidFill>
                  <a:srgbClr val="FFFFFF"/>
                </a:solidFill>
                <a:latin typeface="Montserrat Classic Bold"/>
                <a:hlinkClick r:id="rId6" tooltip="https://www.figma.com/file/V7f14D7nwYPorR1et24OiJ/FYP-Template?type=design&amp;node-id=65%3A2&amp;mode=design&amp;t=5QxElbuslNSjf5A6-1"/>
              </a:rPr>
              <a:t>Goto FIGMA</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V="1">
            <a:off x="15518065" y="0"/>
            <a:ext cx="2769935" cy="2769935"/>
          </a:xfrm>
          <a:custGeom>
            <a:avLst/>
            <a:gdLst/>
            <a:ahLst/>
            <a:cxnLst/>
            <a:rect l="l" t="t" r="r" b="b"/>
            <a:pathLst>
              <a:path w="2769935" h="2769935">
                <a:moveTo>
                  <a:pt x="0" y="2769935"/>
                </a:moveTo>
                <a:lnTo>
                  <a:pt x="2769935" y="2769935"/>
                </a:lnTo>
                <a:lnTo>
                  <a:pt x="2769935" y="0"/>
                </a:lnTo>
                <a:lnTo>
                  <a:pt x="0" y="0"/>
                </a:lnTo>
                <a:lnTo>
                  <a:pt x="0" y="2769935"/>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TextBox 3"/>
          <p:cNvSpPr txBox="1"/>
          <p:nvPr/>
        </p:nvSpPr>
        <p:spPr>
          <a:xfrm>
            <a:off x="14538325" y="7229475"/>
            <a:ext cx="3749675" cy="3057525"/>
          </a:xfrm>
          <a:prstGeom prst="rect">
            <a:avLst/>
          </a:prstGeom>
        </p:spPr>
        <p:txBody>
          <a:bodyPr lIns="0" tIns="0" rIns="0" bIns="0" rtlCol="0" anchor="t">
            <a:spAutoFit/>
          </a:bodyPr>
          <a:lstStyle/>
          <a:p>
            <a:pPr algn="ctr">
              <a:lnSpc>
                <a:spcPts val="24000"/>
              </a:lnSpc>
            </a:pPr>
            <a:r>
              <a:rPr lang="en-US" sz="20000">
                <a:solidFill>
                  <a:srgbClr val="F1EFEF"/>
                </a:solidFill>
                <a:latin typeface="Montserrat Classic Bold"/>
              </a:rPr>
              <a:t>02</a:t>
            </a:r>
          </a:p>
        </p:txBody>
      </p:sp>
      <p:sp>
        <p:nvSpPr>
          <p:cNvPr id="4" name="Freeform 4"/>
          <p:cNvSpPr/>
          <p:nvPr/>
        </p:nvSpPr>
        <p:spPr>
          <a:xfrm>
            <a:off x="3116791" y="2291014"/>
            <a:ext cx="12401274" cy="7471768"/>
          </a:xfrm>
          <a:custGeom>
            <a:avLst/>
            <a:gdLst/>
            <a:ahLst/>
            <a:cxnLst/>
            <a:rect l="l" t="t" r="r" b="b"/>
            <a:pathLst>
              <a:path w="12401274" h="7471768">
                <a:moveTo>
                  <a:pt x="0" y="0"/>
                </a:moveTo>
                <a:lnTo>
                  <a:pt x="12401274" y="0"/>
                </a:lnTo>
                <a:lnTo>
                  <a:pt x="12401274" y="7471767"/>
                </a:lnTo>
                <a:lnTo>
                  <a:pt x="0" y="7471767"/>
                </a:lnTo>
                <a:lnTo>
                  <a:pt x="0" y="0"/>
                </a:lnTo>
                <a:close/>
              </a:path>
            </a:pathLst>
          </a:custGeom>
          <a:blipFill>
            <a:blip r:embed="rId4"/>
            <a:stretch>
              <a:fillRect/>
            </a:stretch>
          </a:blipFill>
        </p:spPr>
        <p:txBody>
          <a:bodyPr/>
          <a:lstStyle/>
          <a:p>
            <a:endParaRPr lang="en-US"/>
          </a:p>
        </p:txBody>
      </p:sp>
      <p:sp>
        <p:nvSpPr>
          <p:cNvPr id="5" name="Freeform 5"/>
          <p:cNvSpPr/>
          <p:nvPr/>
        </p:nvSpPr>
        <p:spPr>
          <a:xfrm>
            <a:off x="4472264" y="2552527"/>
            <a:ext cx="9690328" cy="6393334"/>
          </a:xfrm>
          <a:custGeom>
            <a:avLst/>
            <a:gdLst/>
            <a:ahLst/>
            <a:cxnLst/>
            <a:rect l="l" t="t" r="r" b="b"/>
            <a:pathLst>
              <a:path w="9690328" h="6393334">
                <a:moveTo>
                  <a:pt x="0" y="0"/>
                </a:moveTo>
                <a:lnTo>
                  <a:pt x="9690328" y="0"/>
                </a:lnTo>
                <a:lnTo>
                  <a:pt x="9690328" y="6393334"/>
                </a:lnTo>
                <a:lnTo>
                  <a:pt x="0" y="6393334"/>
                </a:lnTo>
                <a:lnTo>
                  <a:pt x="0" y="0"/>
                </a:lnTo>
                <a:close/>
              </a:path>
            </a:pathLst>
          </a:custGeom>
          <a:blipFill>
            <a:blip r:embed="rId5"/>
            <a:stretch>
              <a:fillRect t="-6877" r="-1245" b="-27011"/>
            </a:stretch>
          </a:blipFill>
        </p:spPr>
        <p:txBody>
          <a:bodyPr/>
          <a:lstStyle/>
          <a:p>
            <a:endParaRPr lang="en-US"/>
          </a:p>
        </p:txBody>
      </p:sp>
      <p:sp>
        <p:nvSpPr>
          <p:cNvPr id="6" name="TextBox 6"/>
          <p:cNvSpPr txBox="1"/>
          <p:nvPr/>
        </p:nvSpPr>
        <p:spPr>
          <a:xfrm>
            <a:off x="1028700" y="1101090"/>
            <a:ext cx="7510921" cy="283078"/>
          </a:xfrm>
          <a:prstGeom prst="rect">
            <a:avLst/>
          </a:prstGeom>
        </p:spPr>
        <p:txBody>
          <a:bodyPr lIns="0" tIns="0" rIns="0" bIns="0" rtlCol="0" anchor="t">
            <a:spAutoFit/>
          </a:bodyPr>
          <a:lstStyle/>
          <a:p>
            <a:pPr>
              <a:lnSpc>
                <a:spcPts val="2120"/>
              </a:lnSpc>
            </a:pPr>
            <a:r>
              <a:rPr lang="en-US" sz="2000" spc="1600">
                <a:solidFill>
                  <a:srgbClr val="FF1616"/>
                </a:solidFill>
                <a:latin typeface="Montserrat Classic Bold"/>
              </a:rPr>
              <a:t>SCREENSHOTS OF</a:t>
            </a:r>
          </a:p>
        </p:txBody>
      </p:sp>
      <p:sp>
        <p:nvSpPr>
          <p:cNvPr id="7" name="TextBox 7"/>
          <p:cNvSpPr txBox="1"/>
          <p:nvPr/>
        </p:nvSpPr>
        <p:spPr>
          <a:xfrm>
            <a:off x="1028700" y="1460500"/>
            <a:ext cx="7510921" cy="830514"/>
          </a:xfrm>
          <a:prstGeom prst="rect">
            <a:avLst/>
          </a:prstGeom>
        </p:spPr>
        <p:txBody>
          <a:bodyPr lIns="0" tIns="0" rIns="0" bIns="0" rtlCol="0" anchor="t">
            <a:spAutoFit/>
          </a:bodyPr>
          <a:lstStyle/>
          <a:p>
            <a:pPr>
              <a:lnSpc>
                <a:spcPts val="6360"/>
              </a:lnSpc>
            </a:pPr>
            <a:r>
              <a:rPr lang="en-US" sz="6000">
                <a:solidFill>
                  <a:srgbClr val="000000"/>
                </a:solidFill>
                <a:latin typeface="Montserrat Classic Bold"/>
              </a:rPr>
              <a:t>FRONTEND</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V="1">
            <a:off x="15518065" y="0"/>
            <a:ext cx="2769935" cy="2769935"/>
          </a:xfrm>
          <a:custGeom>
            <a:avLst/>
            <a:gdLst/>
            <a:ahLst/>
            <a:cxnLst/>
            <a:rect l="l" t="t" r="r" b="b"/>
            <a:pathLst>
              <a:path w="2769935" h="2769935">
                <a:moveTo>
                  <a:pt x="0" y="2769935"/>
                </a:moveTo>
                <a:lnTo>
                  <a:pt x="2769935" y="2769935"/>
                </a:lnTo>
                <a:lnTo>
                  <a:pt x="2769935" y="0"/>
                </a:lnTo>
                <a:lnTo>
                  <a:pt x="0" y="0"/>
                </a:lnTo>
                <a:lnTo>
                  <a:pt x="0" y="2769935"/>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TextBox 3"/>
          <p:cNvSpPr txBox="1"/>
          <p:nvPr/>
        </p:nvSpPr>
        <p:spPr>
          <a:xfrm>
            <a:off x="14538325" y="7229475"/>
            <a:ext cx="3749675" cy="3057525"/>
          </a:xfrm>
          <a:prstGeom prst="rect">
            <a:avLst/>
          </a:prstGeom>
        </p:spPr>
        <p:txBody>
          <a:bodyPr lIns="0" tIns="0" rIns="0" bIns="0" rtlCol="0" anchor="t">
            <a:spAutoFit/>
          </a:bodyPr>
          <a:lstStyle/>
          <a:p>
            <a:pPr algn="ctr">
              <a:lnSpc>
                <a:spcPts val="24000"/>
              </a:lnSpc>
            </a:pPr>
            <a:r>
              <a:rPr lang="en-US" sz="20000">
                <a:solidFill>
                  <a:srgbClr val="F1EFEF"/>
                </a:solidFill>
                <a:latin typeface="Montserrat Classic Bold"/>
              </a:rPr>
              <a:t>03</a:t>
            </a:r>
          </a:p>
        </p:txBody>
      </p:sp>
      <p:sp>
        <p:nvSpPr>
          <p:cNvPr id="4" name="Freeform 4"/>
          <p:cNvSpPr/>
          <p:nvPr/>
        </p:nvSpPr>
        <p:spPr>
          <a:xfrm>
            <a:off x="3116791" y="2291014"/>
            <a:ext cx="12401274" cy="7471768"/>
          </a:xfrm>
          <a:custGeom>
            <a:avLst/>
            <a:gdLst/>
            <a:ahLst/>
            <a:cxnLst/>
            <a:rect l="l" t="t" r="r" b="b"/>
            <a:pathLst>
              <a:path w="12401274" h="7471768">
                <a:moveTo>
                  <a:pt x="0" y="0"/>
                </a:moveTo>
                <a:lnTo>
                  <a:pt x="12401274" y="0"/>
                </a:lnTo>
                <a:lnTo>
                  <a:pt x="12401274" y="7471767"/>
                </a:lnTo>
                <a:lnTo>
                  <a:pt x="0" y="7471767"/>
                </a:lnTo>
                <a:lnTo>
                  <a:pt x="0" y="0"/>
                </a:lnTo>
                <a:close/>
              </a:path>
            </a:pathLst>
          </a:custGeom>
          <a:blipFill>
            <a:blip r:embed="rId4"/>
            <a:stretch>
              <a:fillRect/>
            </a:stretch>
          </a:blipFill>
        </p:spPr>
        <p:txBody>
          <a:bodyPr/>
          <a:lstStyle/>
          <a:p>
            <a:endParaRPr lang="en-US"/>
          </a:p>
        </p:txBody>
      </p:sp>
      <p:sp>
        <p:nvSpPr>
          <p:cNvPr id="5" name="Freeform 5"/>
          <p:cNvSpPr/>
          <p:nvPr/>
        </p:nvSpPr>
        <p:spPr>
          <a:xfrm>
            <a:off x="4408551" y="2769935"/>
            <a:ext cx="9792582" cy="6199960"/>
          </a:xfrm>
          <a:custGeom>
            <a:avLst/>
            <a:gdLst/>
            <a:ahLst/>
            <a:cxnLst/>
            <a:rect l="l" t="t" r="r" b="b"/>
            <a:pathLst>
              <a:path w="9792582" h="6199960">
                <a:moveTo>
                  <a:pt x="0" y="0"/>
                </a:moveTo>
                <a:lnTo>
                  <a:pt x="9792581" y="0"/>
                </a:lnTo>
                <a:lnTo>
                  <a:pt x="9792581" y="6199961"/>
                </a:lnTo>
                <a:lnTo>
                  <a:pt x="0" y="6199961"/>
                </a:lnTo>
                <a:lnTo>
                  <a:pt x="0" y="0"/>
                </a:lnTo>
                <a:close/>
              </a:path>
            </a:pathLst>
          </a:custGeom>
          <a:blipFill>
            <a:blip r:embed="rId5"/>
            <a:stretch>
              <a:fillRect t="-3180" b="-24797"/>
            </a:stretch>
          </a:blipFill>
        </p:spPr>
        <p:txBody>
          <a:bodyPr/>
          <a:lstStyle/>
          <a:p>
            <a:endParaRPr lang="en-US"/>
          </a:p>
        </p:txBody>
      </p:sp>
      <p:sp>
        <p:nvSpPr>
          <p:cNvPr id="6" name="TextBox 6"/>
          <p:cNvSpPr txBox="1"/>
          <p:nvPr/>
        </p:nvSpPr>
        <p:spPr>
          <a:xfrm>
            <a:off x="1028700" y="1101090"/>
            <a:ext cx="7510921" cy="283078"/>
          </a:xfrm>
          <a:prstGeom prst="rect">
            <a:avLst/>
          </a:prstGeom>
        </p:spPr>
        <p:txBody>
          <a:bodyPr lIns="0" tIns="0" rIns="0" bIns="0" rtlCol="0" anchor="t">
            <a:spAutoFit/>
          </a:bodyPr>
          <a:lstStyle/>
          <a:p>
            <a:pPr>
              <a:lnSpc>
                <a:spcPts val="2120"/>
              </a:lnSpc>
            </a:pPr>
            <a:r>
              <a:rPr lang="en-US" sz="2000" spc="1600">
                <a:solidFill>
                  <a:srgbClr val="FF1616"/>
                </a:solidFill>
                <a:latin typeface="Montserrat Classic Bold"/>
              </a:rPr>
              <a:t>SCREENSHOTS OF</a:t>
            </a:r>
          </a:p>
        </p:txBody>
      </p:sp>
      <p:sp>
        <p:nvSpPr>
          <p:cNvPr id="7" name="TextBox 7"/>
          <p:cNvSpPr txBox="1"/>
          <p:nvPr/>
        </p:nvSpPr>
        <p:spPr>
          <a:xfrm>
            <a:off x="1028700" y="1460500"/>
            <a:ext cx="7510921" cy="830514"/>
          </a:xfrm>
          <a:prstGeom prst="rect">
            <a:avLst/>
          </a:prstGeom>
        </p:spPr>
        <p:txBody>
          <a:bodyPr lIns="0" tIns="0" rIns="0" bIns="0" rtlCol="0" anchor="t">
            <a:spAutoFit/>
          </a:bodyPr>
          <a:lstStyle/>
          <a:p>
            <a:pPr>
              <a:lnSpc>
                <a:spcPts val="6360"/>
              </a:lnSpc>
            </a:pPr>
            <a:r>
              <a:rPr lang="en-US" sz="6000">
                <a:solidFill>
                  <a:srgbClr val="000000"/>
                </a:solidFill>
                <a:latin typeface="Montserrat Classic Bold"/>
              </a:rPr>
              <a:t>FRONTEND</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V="1">
            <a:off x="15518065" y="0"/>
            <a:ext cx="2769935" cy="2769935"/>
          </a:xfrm>
          <a:custGeom>
            <a:avLst/>
            <a:gdLst/>
            <a:ahLst/>
            <a:cxnLst/>
            <a:rect l="l" t="t" r="r" b="b"/>
            <a:pathLst>
              <a:path w="2769935" h="2769935">
                <a:moveTo>
                  <a:pt x="0" y="2769935"/>
                </a:moveTo>
                <a:lnTo>
                  <a:pt x="2769935" y="2769935"/>
                </a:lnTo>
                <a:lnTo>
                  <a:pt x="2769935" y="0"/>
                </a:lnTo>
                <a:lnTo>
                  <a:pt x="0" y="0"/>
                </a:lnTo>
                <a:lnTo>
                  <a:pt x="0" y="2769935"/>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TextBox 3"/>
          <p:cNvSpPr txBox="1"/>
          <p:nvPr/>
        </p:nvSpPr>
        <p:spPr>
          <a:xfrm>
            <a:off x="14538325" y="7229475"/>
            <a:ext cx="3749675" cy="3057525"/>
          </a:xfrm>
          <a:prstGeom prst="rect">
            <a:avLst/>
          </a:prstGeom>
        </p:spPr>
        <p:txBody>
          <a:bodyPr lIns="0" tIns="0" rIns="0" bIns="0" rtlCol="0" anchor="t">
            <a:spAutoFit/>
          </a:bodyPr>
          <a:lstStyle/>
          <a:p>
            <a:pPr algn="ctr">
              <a:lnSpc>
                <a:spcPts val="24000"/>
              </a:lnSpc>
            </a:pPr>
            <a:r>
              <a:rPr lang="en-US" sz="20000">
                <a:solidFill>
                  <a:srgbClr val="F1EFEF"/>
                </a:solidFill>
                <a:latin typeface="Montserrat Classic Bold"/>
              </a:rPr>
              <a:t>04</a:t>
            </a:r>
          </a:p>
        </p:txBody>
      </p:sp>
      <p:sp>
        <p:nvSpPr>
          <p:cNvPr id="4" name="Freeform 4"/>
          <p:cNvSpPr/>
          <p:nvPr/>
        </p:nvSpPr>
        <p:spPr>
          <a:xfrm>
            <a:off x="3116791" y="2291014"/>
            <a:ext cx="12401274" cy="7471768"/>
          </a:xfrm>
          <a:custGeom>
            <a:avLst/>
            <a:gdLst/>
            <a:ahLst/>
            <a:cxnLst/>
            <a:rect l="l" t="t" r="r" b="b"/>
            <a:pathLst>
              <a:path w="12401274" h="7471768">
                <a:moveTo>
                  <a:pt x="0" y="0"/>
                </a:moveTo>
                <a:lnTo>
                  <a:pt x="12401274" y="0"/>
                </a:lnTo>
                <a:lnTo>
                  <a:pt x="12401274" y="7471767"/>
                </a:lnTo>
                <a:lnTo>
                  <a:pt x="0" y="7471767"/>
                </a:lnTo>
                <a:lnTo>
                  <a:pt x="0" y="0"/>
                </a:lnTo>
                <a:close/>
              </a:path>
            </a:pathLst>
          </a:custGeom>
          <a:blipFill>
            <a:blip r:embed="rId4"/>
            <a:stretch>
              <a:fillRect/>
            </a:stretch>
          </a:blipFill>
        </p:spPr>
        <p:txBody>
          <a:bodyPr/>
          <a:lstStyle/>
          <a:p>
            <a:endParaRPr lang="en-US"/>
          </a:p>
        </p:txBody>
      </p:sp>
      <p:sp>
        <p:nvSpPr>
          <p:cNvPr id="5" name="Freeform 5"/>
          <p:cNvSpPr/>
          <p:nvPr/>
        </p:nvSpPr>
        <p:spPr>
          <a:xfrm>
            <a:off x="4501023" y="2576562"/>
            <a:ext cx="9629182" cy="6325110"/>
          </a:xfrm>
          <a:custGeom>
            <a:avLst/>
            <a:gdLst/>
            <a:ahLst/>
            <a:cxnLst/>
            <a:rect l="l" t="t" r="r" b="b"/>
            <a:pathLst>
              <a:path w="9629182" h="6325110">
                <a:moveTo>
                  <a:pt x="0" y="0"/>
                </a:moveTo>
                <a:lnTo>
                  <a:pt x="9629182" y="0"/>
                </a:lnTo>
                <a:lnTo>
                  <a:pt x="9629182" y="6325110"/>
                </a:lnTo>
                <a:lnTo>
                  <a:pt x="0" y="6325110"/>
                </a:lnTo>
                <a:lnTo>
                  <a:pt x="0" y="0"/>
                </a:lnTo>
                <a:close/>
              </a:path>
            </a:pathLst>
          </a:custGeom>
          <a:blipFill>
            <a:blip r:embed="rId5"/>
            <a:stretch>
              <a:fillRect t="-306" r="-34" b="-23577"/>
            </a:stretch>
          </a:blipFill>
        </p:spPr>
        <p:txBody>
          <a:bodyPr/>
          <a:lstStyle/>
          <a:p>
            <a:endParaRPr lang="en-US"/>
          </a:p>
        </p:txBody>
      </p:sp>
      <p:sp>
        <p:nvSpPr>
          <p:cNvPr id="6" name="TextBox 6"/>
          <p:cNvSpPr txBox="1"/>
          <p:nvPr/>
        </p:nvSpPr>
        <p:spPr>
          <a:xfrm>
            <a:off x="1028700" y="1101090"/>
            <a:ext cx="7510921" cy="283078"/>
          </a:xfrm>
          <a:prstGeom prst="rect">
            <a:avLst/>
          </a:prstGeom>
        </p:spPr>
        <p:txBody>
          <a:bodyPr lIns="0" tIns="0" rIns="0" bIns="0" rtlCol="0" anchor="t">
            <a:spAutoFit/>
          </a:bodyPr>
          <a:lstStyle/>
          <a:p>
            <a:pPr>
              <a:lnSpc>
                <a:spcPts val="2120"/>
              </a:lnSpc>
            </a:pPr>
            <a:r>
              <a:rPr lang="en-US" sz="2000" spc="1600">
                <a:solidFill>
                  <a:srgbClr val="FF1616"/>
                </a:solidFill>
                <a:latin typeface="Montserrat Classic Bold"/>
              </a:rPr>
              <a:t>SCREENSHOTS OF</a:t>
            </a:r>
          </a:p>
        </p:txBody>
      </p:sp>
      <p:sp>
        <p:nvSpPr>
          <p:cNvPr id="7" name="TextBox 7"/>
          <p:cNvSpPr txBox="1"/>
          <p:nvPr/>
        </p:nvSpPr>
        <p:spPr>
          <a:xfrm>
            <a:off x="1028700" y="1460500"/>
            <a:ext cx="7510921" cy="830514"/>
          </a:xfrm>
          <a:prstGeom prst="rect">
            <a:avLst/>
          </a:prstGeom>
        </p:spPr>
        <p:txBody>
          <a:bodyPr lIns="0" tIns="0" rIns="0" bIns="0" rtlCol="0" anchor="t">
            <a:spAutoFit/>
          </a:bodyPr>
          <a:lstStyle/>
          <a:p>
            <a:pPr>
              <a:lnSpc>
                <a:spcPts val="6360"/>
              </a:lnSpc>
            </a:pPr>
            <a:r>
              <a:rPr lang="en-US" sz="6000">
                <a:solidFill>
                  <a:srgbClr val="000000"/>
                </a:solidFill>
                <a:latin typeface="Montserrat Classic Bold"/>
              </a:rPr>
              <a:t>FRONTEND</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V="1">
            <a:off x="15518065" y="0"/>
            <a:ext cx="2769935" cy="2769935"/>
          </a:xfrm>
          <a:custGeom>
            <a:avLst/>
            <a:gdLst/>
            <a:ahLst/>
            <a:cxnLst/>
            <a:rect l="l" t="t" r="r" b="b"/>
            <a:pathLst>
              <a:path w="2769935" h="2769935">
                <a:moveTo>
                  <a:pt x="0" y="2769935"/>
                </a:moveTo>
                <a:lnTo>
                  <a:pt x="2769935" y="2769935"/>
                </a:lnTo>
                <a:lnTo>
                  <a:pt x="2769935" y="0"/>
                </a:lnTo>
                <a:lnTo>
                  <a:pt x="0" y="0"/>
                </a:lnTo>
                <a:lnTo>
                  <a:pt x="0" y="2769935"/>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TextBox 3"/>
          <p:cNvSpPr txBox="1"/>
          <p:nvPr/>
        </p:nvSpPr>
        <p:spPr>
          <a:xfrm>
            <a:off x="14538325" y="7229475"/>
            <a:ext cx="3749675" cy="3057525"/>
          </a:xfrm>
          <a:prstGeom prst="rect">
            <a:avLst/>
          </a:prstGeom>
        </p:spPr>
        <p:txBody>
          <a:bodyPr lIns="0" tIns="0" rIns="0" bIns="0" rtlCol="0" anchor="t">
            <a:spAutoFit/>
          </a:bodyPr>
          <a:lstStyle/>
          <a:p>
            <a:pPr algn="ctr">
              <a:lnSpc>
                <a:spcPts val="24000"/>
              </a:lnSpc>
            </a:pPr>
            <a:r>
              <a:rPr lang="en-US" sz="20000">
                <a:solidFill>
                  <a:srgbClr val="F1EFEF"/>
                </a:solidFill>
                <a:latin typeface="Montserrat Classic Bold"/>
              </a:rPr>
              <a:t>06</a:t>
            </a:r>
          </a:p>
        </p:txBody>
      </p:sp>
      <p:sp>
        <p:nvSpPr>
          <p:cNvPr id="4" name="Freeform 4"/>
          <p:cNvSpPr/>
          <p:nvPr/>
        </p:nvSpPr>
        <p:spPr>
          <a:xfrm>
            <a:off x="3116791" y="2291014"/>
            <a:ext cx="12401274" cy="7471768"/>
          </a:xfrm>
          <a:custGeom>
            <a:avLst/>
            <a:gdLst/>
            <a:ahLst/>
            <a:cxnLst/>
            <a:rect l="l" t="t" r="r" b="b"/>
            <a:pathLst>
              <a:path w="12401274" h="7471768">
                <a:moveTo>
                  <a:pt x="0" y="0"/>
                </a:moveTo>
                <a:lnTo>
                  <a:pt x="12401274" y="0"/>
                </a:lnTo>
                <a:lnTo>
                  <a:pt x="12401274" y="7471767"/>
                </a:lnTo>
                <a:lnTo>
                  <a:pt x="0" y="7471767"/>
                </a:lnTo>
                <a:lnTo>
                  <a:pt x="0" y="0"/>
                </a:lnTo>
                <a:close/>
              </a:path>
            </a:pathLst>
          </a:custGeom>
          <a:blipFill>
            <a:blip r:embed="rId4"/>
            <a:stretch>
              <a:fillRect/>
            </a:stretch>
          </a:blipFill>
        </p:spPr>
        <p:txBody>
          <a:bodyPr/>
          <a:lstStyle/>
          <a:p>
            <a:endParaRPr lang="en-US"/>
          </a:p>
        </p:txBody>
      </p:sp>
      <p:sp>
        <p:nvSpPr>
          <p:cNvPr id="5" name="Freeform 5"/>
          <p:cNvSpPr/>
          <p:nvPr/>
        </p:nvSpPr>
        <p:spPr>
          <a:xfrm>
            <a:off x="4390407" y="2769935"/>
            <a:ext cx="9851525" cy="6394884"/>
          </a:xfrm>
          <a:custGeom>
            <a:avLst/>
            <a:gdLst/>
            <a:ahLst/>
            <a:cxnLst/>
            <a:rect l="l" t="t" r="r" b="b"/>
            <a:pathLst>
              <a:path w="9851525" h="6394884">
                <a:moveTo>
                  <a:pt x="0" y="0"/>
                </a:moveTo>
                <a:lnTo>
                  <a:pt x="9851525" y="0"/>
                </a:lnTo>
                <a:lnTo>
                  <a:pt x="9851525" y="6394884"/>
                </a:lnTo>
                <a:lnTo>
                  <a:pt x="0" y="6394884"/>
                </a:lnTo>
                <a:lnTo>
                  <a:pt x="0" y="0"/>
                </a:lnTo>
                <a:close/>
              </a:path>
            </a:pathLst>
          </a:custGeom>
          <a:blipFill>
            <a:blip r:embed="rId5"/>
            <a:stretch>
              <a:fillRect t="-3257" b="-48294"/>
            </a:stretch>
          </a:blipFill>
        </p:spPr>
        <p:txBody>
          <a:bodyPr/>
          <a:lstStyle/>
          <a:p>
            <a:endParaRPr lang="en-US"/>
          </a:p>
        </p:txBody>
      </p:sp>
      <p:sp>
        <p:nvSpPr>
          <p:cNvPr id="6" name="TextBox 6"/>
          <p:cNvSpPr txBox="1"/>
          <p:nvPr/>
        </p:nvSpPr>
        <p:spPr>
          <a:xfrm>
            <a:off x="1028700" y="1101090"/>
            <a:ext cx="7510921" cy="283078"/>
          </a:xfrm>
          <a:prstGeom prst="rect">
            <a:avLst/>
          </a:prstGeom>
        </p:spPr>
        <p:txBody>
          <a:bodyPr lIns="0" tIns="0" rIns="0" bIns="0" rtlCol="0" anchor="t">
            <a:spAutoFit/>
          </a:bodyPr>
          <a:lstStyle/>
          <a:p>
            <a:pPr>
              <a:lnSpc>
                <a:spcPts val="2120"/>
              </a:lnSpc>
            </a:pPr>
            <a:r>
              <a:rPr lang="en-US" sz="2000" spc="1600">
                <a:solidFill>
                  <a:srgbClr val="FF1616"/>
                </a:solidFill>
                <a:latin typeface="Montserrat Classic Bold"/>
              </a:rPr>
              <a:t>SCREENSHOTS OF</a:t>
            </a:r>
          </a:p>
        </p:txBody>
      </p:sp>
      <p:sp>
        <p:nvSpPr>
          <p:cNvPr id="7" name="TextBox 7"/>
          <p:cNvSpPr txBox="1"/>
          <p:nvPr/>
        </p:nvSpPr>
        <p:spPr>
          <a:xfrm>
            <a:off x="1028700" y="1460500"/>
            <a:ext cx="7510921" cy="830514"/>
          </a:xfrm>
          <a:prstGeom prst="rect">
            <a:avLst/>
          </a:prstGeom>
        </p:spPr>
        <p:txBody>
          <a:bodyPr lIns="0" tIns="0" rIns="0" bIns="0" rtlCol="0" anchor="t">
            <a:spAutoFit/>
          </a:bodyPr>
          <a:lstStyle/>
          <a:p>
            <a:pPr>
              <a:lnSpc>
                <a:spcPts val="6360"/>
              </a:lnSpc>
            </a:pPr>
            <a:r>
              <a:rPr lang="en-US" sz="6000">
                <a:solidFill>
                  <a:srgbClr val="000000"/>
                </a:solidFill>
                <a:latin typeface="Montserrat Classic Bold"/>
              </a:rPr>
              <a:t>FRONTEND</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V="1">
            <a:off x="15518065" y="0"/>
            <a:ext cx="2769935" cy="2769935"/>
          </a:xfrm>
          <a:custGeom>
            <a:avLst/>
            <a:gdLst/>
            <a:ahLst/>
            <a:cxnLst/>
            <a:rect l="l" t="t" r="r" b="b"/>
            <a:pathLst>
              <a:path w="2769935" h="2769935">
                <a:moveTo>
                  <a:pt x="0" y="2769935"/>
                </a:moveTo>
                <a:lnTo>
                  <a:pt x="2769935" y="2769935"/>
                </a:lnTo>
                <a:lnTo>
                  <a:pt x="2769935" y="0"/>
                </a:lnTo>
                <a:lnTo>
                  <a:pt x="0" y="0"/>
                </a:lnTo>
                <a:lnTo>
                  <a:pt x="0" y="2769935"/>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TextBox 3"/>
          <p:cNvSpPr txBox="1"/>
          <p:nvPr/>
        </p:nvSpPr>
        <p:spPr>
          <a:xfrm>
            <a:off x="14538325" y="7229475"/>
            <a:ext cx="3749675" cy="3057525"/>
          </a:xfrm>
          <a:prstGeom prst="rect">
            <a:avLst/>
          </a:prstGeom>
        </p:spPr>
        <p:txBody>
          <a:bodyPr lIns="0" tIns="0" rIns="0" bIns="0" rtlCol="0" anchor="t">
            <a:spAutoFit/>
          </a:bodyPr>
          <a:lstStyle/>
          <a:p>
            <a:pPr algn="ctr">
              <a:lnSpc>
                <a:spcPts val="24000"/>
              </a:lnSpc>
            </a:pPr>
            <a:r>
              <a:rPr lang="en-US" sz="20000">
                <a:solidFill>
                  <a:srgbClr val="F1EFEF"/>
                </a:solidFill>
                <a:latin typeface="Montserrat Classic Bold"/>
              </a:rPr>
              <a:t>07</a:t>
            </a:r>
          </a:p>
        </p:txBody>
      </p:sp>
      <p:sp>
        <p:nvSpPr>
          <p:cNvPr id="4" name="Freeform 4"/>
          <p:cNvSpPr/>
          <p:nvPr/>
        </p:nvSpPr>
        <p:spPr>
          <a:xfrm>
            <a:off x="3116791" y="2291014"/>
            <a:ext cx="12401274" cy="7471768"/>
          </a:xfrm>
          <a:custGeom>
            <a:avLst/>
            <a:gdLst/>
            <a:ahLst/>
            <a:cxnLst/>
            <a:rect l="l" t="t" r="r" b="b"/>
            <a:pathLst>
              <a:path w="12401274" h="7471768">
                <a:moveTo>
                  <a:pt x="0" y="0"/>
                </a:moveTo>
                <a:lnTo>
                  <a:pt x="12401274" y="0"/>
                </a:lnTo>
                <a:lnTo>
                  <a:pt x="12401274" y="7471767"/>
                </a:lnTo>
                <a:lnTo>
                  <a:pt x="0" y="7471767"/>
                </a:lnTo>
                <a:lnTo>
                  <a:pt x="0" y="0"/>
                </a:lnTo>
                <a:close/>
              </a:path>
            </a:pathLst>
          </a:custGeom>
          <a:blipFill>
            <a:blip r:embed="rId4"/>
            <a:stretch>
              <a:fillRect/>
            </a:stretch>
          </a:blipFill>
        </p:spPr>
        <p:txBody>
          <a:bodyPr/>
          <a:lstStyle/>
          <a:p>
            <a:endParaRPr lang="en-US"/>
          </a:p>
        </p:txBody>
      </p:sp>
      <p:sp>
        <p:nvSpPr>
          <p:cNvPr id="5" name="Freeform 5"/>
          <p:cNvSpPr/>
          <p:nvPr/>
        </p:nvSpPr>
        <p:spPr>
          <a:xfrm>
            <a:off x="4374832" y="2769935"/>
            <a:ext cx="9813428" cy="6088965"/>
          </a:xfrm>
          <a:custGeom>
            <a:avLst/>
            <a:gdLst/>
            <a:ahLst/>
            <a:cxnLst/>
            <a:rect l="l" t="t" r="r" b="b"/>
            <a:pathLst>
              <a:path w="9813428" h="6088965">
                <a:moveTo>
                  <a:pt x="0" y="0"/>
                </a:moveTo>
                <a:lnTo>
                  <a:pt x="9813429" y="0"/>
                </a:lnTo>
                <a:lnTo>
                  <a:pt x="9813429" y="6088965"/>
                </a:lnTo>
                <a:lnTo>
                  <a:pt x="0" y="6088965"/>
                </a:lnTo>
                <a:lnTo>
                  <a:pt x="0" y="0"/>
                </a:lnTo>
                <a:close/>
              </a:path>
            </a:pathLst>
          </a:custGeom>
          <a:blipFill>
            <a:blip r:embed="rId5"/>
            <a:stretch>
              <a:fillRect t="-2879" r="-295" b="-51670"/>
            </a:stretch>
          </a:blipFill>
        </p:spPr>
        <p:txBody>
          <a:bodyPr/>
          <a:lstStyle/>
          <a:p>
            <a:endParaRPr lang="en-US"/>
          </a:p>
        </p:txBody>
      </p:sp>
      <p:sp>
        <p:nvSpPr>
          <p:cNvPr id="6" name="TextBox 6"/>
          <p:cNvSpPr txBox="1"/>
          <p:nvPr/>
        </p:nvSpPr>
        <p:spPr>
          <a:xfrm>
            <a:off x="1028700" y="1101090"/>
            <a:ext cx="7510921" cy="283078"/>
          </a:xfrm>
          <a:prstGeom prst="rect">
            <a:avLst/>
          </a:prstGeom>
        </p:spPr>
        <p:txBody>
          <a:bodyPr lIns="0" tIns="0" rIns="0" bIns="0" rtlCol="0" anchor="t">
            <a:spAutoFit/>
          </a:bodyPr>
          <a:lstStyle/>
          <a:p>
            <a:pPr>
              <a:lnSpc>
                <a:spcPts val="2120"/>
              </a:lnSpc>
            </a:pPr>
            <a:r>
              <a:rPr lang="en-US" sz="2000" spc="1600">
                <a:solidFill>
                  <a:srgbClr val="FF1616"/>
                </a:solidFill>
                <a:latin typeface="Montserrat Classic Bold"/>
              </a:rPr>
              <a:t>SCREENSHOTS OF</a:t>
            </a:r>
          </a:p>
        </p:txBody>
      </p:sp>
      <p:sp>
        <p:nvSpPr>
          <p:cNvPr id="7" name="TextBox 7"/>
          <p:cNvSpPr txBox="1"/>
          <p:nvPr/>
        </p:nvSpPr>
        <p:spPr>
          <a:xfrm>
            <a:off x="1028700" y="1460500"/>
            <a:ext cx="7510921" cy="830514"/>
          </a:xfrm>
          <a:prstGeom prst="rect">
            <a:avLst/>
          </a:prstGeom>
        </p:spPr>
        <p:txBody>
          <a:bodyPr lIns="0" tIns="0" rIns="0" bIns="0" rtlCol="0" anchor="t">
            <a:spAutoFit/>
          </a:bodyPr>
          <a:lstStyle/>
          <a:p>
            <a:pPr>
              <a:lnSpc>
                <a:spcPts val="6360"/>
              </a:lnSpc>
            </a:pPr>
            <a:r>
              <a:rPr lang="en-US" sz="6000">
                <a:solidFill>
                  <a:srgbClr val="000000"/>
                </a:solidFill>
                <a:latin typeface="Montserrat Classic Bold"/>
              </a:rPr>
              <a:t>FRONTEND</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4925441" y="3609788"/>
            <a:ext cx="9392643" cy="9529477"/>
          </a:xfrm>
          <a:custGeom>
            <a:avLst/>
            <a:gdLst/>
            <a:ahLst/>
            <a:cxnLst/>
            <a:rect l="l" t="t" r="r" b="b"/>
            <a:pathLst>
              <a:path w="9392643" h="9529477">
                <a:moveTo>
                  <a:pt x="0" y="0"/>
                </a:moveTo>
                <a:lnTo>
                  <a:pt x="9392643" y="0"/>
                </a:lnTo>
                <a:lnTo>
                  <a:pt x="9392643" y="9529476"/>
                </a:lnTo>
                <a:lnTo>
                  <a:pt x="0" y="9529476"/>
                </a:lnTo>
                <a:lnTo>
                  <a:pt x="0" y="0"/>
                </a:lnTo>
                <a:close/>
              </a:path>
            </a:pathLst>
          </a:custGeom>
          <a:blipFill>
            <a:blip r:embed="rId2">
              <a:alphaModFix amt="44999"/>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3" name="Group 3"/>
          <p:cNvGrpSpPr/>
          <p:nvPr/>
        </p:nvGrpSpPr>
        <p:grpSpPr>
          <a:xfrm>
            <a:off x="6930325" y="2766350"/>
            <a:ext cx="3489260" cy="3570104"/>
            <a:chOff x="0" y="0"/>
            <a:chExt cx="812800" cy="831632"/>
          </a:xfrm>
        </p:grpSpPr>
        <p:sp>
          <p:nvSpPr>
            <p:cNvPr id="4" name="Freeform 4"/>
            <p:cNvSpPr/>
            <p:nvPr/>
          </p:nvSpPr>
          <p:spPr>
            <a:xfrm rot="30000">
              <a:off x="-1989" y="-1943"/>
              <a:ext cx="816777" cy="835518"/>
            </a:xfrm>
            <a:custGeom>
              <a:avLst/>
              <a:gdLst/>
              <a:ahLst/>
              <a:cxnLst/>
              <a:rect l="l" t="t" r="r" b="b"/>
              <a:pathLst>
                <a:path w="816777" h="835518">
                  <a:moveTo>
                    <a:pt x="404760" y="1959"/>
                  </a:moveTo>
                  <a:cubicBezTo>
                    <a:pt x="180320" y="3917"/>
                    <a:pt x="0" y="191665"/>
                    <a:pt x="2004" y="421306"/>
                  </a:cubicBezTo>
                  <a:cubicBezTo>
                    <a:pt x="4009" y="650946"/>
                    <a:pt x="187578" y="835518"/>
                    <a:pt x="412018" y="833559"/>
                  </a:cubicBezTo>
                  <a:cubicBezTo>
                    <a:pt x="636458" y="831601"/>
                    <a:pt x="816778" y="643853"/>
                    <a:pt x="814774" y="414213"/>
                  </a:cubicBezTo>
                  <a:cubicBezTo>
                    <a:pt x="812769" y="184572"/>
                    <a:pt x="629200" y="0"/>
                    <a:pt x="404760" y="1959"/>
                  </a:cubicBezTo>
                  <a:close/>
                </a:path>
              </a:pathLst>
            </a:custGeom>
            <a:blipFill>
              <a:blip r:embed="rId4"/>
              <a:stretch>
                <a:fillRect l="-444" t="-18421" r="-838" b="-41239"/>
              </a:stretch>
            </a:blipFill>
          </p:spPr>
          <p:txBody>
            <a:bodyPr/>
            <a:lstStyle/>
            <a:p>
              <a:endParaRPr lang="en-US"/>
            </a:p>
          </p:txBody>
        </p:sp>
      </p:grpSp>
      <p:grpSp>
        <p:nvGrpSpPr>
          <p:cNvPr id="5" name="Group 5"/>
          <p:cNvGrpSpPr/>
          <p:nvPr/>
        </p:nvGrpSpPr>
        <p:grpSpPr>
          <a:xfrm>
            <a:off x="12954000" y="2766350"/>
            <a:ext cx="3489260" cy="3570104"/>
            <a:chOff x="0" y="0"/>
            <a:chExt cx="812800" cy="831632"/>
          </a:xfrm>
        </p:grpSpPr>
        <p:sp>
          <p:nvSpPr>
            <p:cNvPr id="6" name="Freeform 6"/>
            <p:cNvSpPr/>
            <p:nvPr/>
          </p:nvSpPr>
          <p:spPr>
            <a:xfrm>
              <a:off x="0" y="0"/>
              <a:ext cx="812800" cy="831632"/>
            </a:xfrm>
            <a:custGeom>
              <a:avLst/>
              <a:gdLst/>
              <a:ahLst/>
              <a:cxnLst/>
              <a:rect l="l" t="t" r="r" b="b"/>
              <a:pathLst>
                <a:path w="812800" h="831632">
                  <a:moveTo>
                    <a:pt x="406400" y="0"/>
                  </a:moveTo>
                  <a:cubicBezTo>
                    <a:pt x="181951" y="0"/>
                    <a:pt x="0" y="186167"/>
                    <a:pt x="0" y="415816"/>
                  </a:cubicBezTo>
                  <a:cubicBezTo>
                    <a:pt x="0" y="645465"/>
                    <a:pt x="181951" y="831632"/>
                    <a:pt x="406400" y="831632"/>
                  </a:cubicBezTo>
                  <a:cubicBezTo>
                    <a:pt x="630849" y="831632"/>
                    <a:pt x="812800" y="645465"/>
                    <a:pt x="812800" y="415816"/>
                  </a:cubicBezTo>
                  <a:cubicBezTo>
                    <a:pt x="812800" y="186167"/>
                    <a:pt x="630849" y="0"/>
                    <a:pt x="406400" y="0"/>
                  </a:cubicBezTo>
                  <a:close/>
                </a:path>
              </a:pathLst>
            </a:custGeom>
            <a:blipFill>
              <a:blip r:embed="rId5"/>
              <a:stretch>
                <a:fillRect t="-7966" b="-7966"/>
              </a:stretch>
            </a:blipFill>
          </p:spPr>
          <p:txBody>
            <a:bodyPr/>
            <a:lstStyle/>
            <a:p>
              <a:endParaRPr lang="en-US"/>
            </a:p>
          </p:txBody>
        </p:sp>
      </p:grpSp>
      <p:grpSp>
        <p:nvGrpSpPr>
          <p:cNvPr id="7" name="Group 7"/>
          <p:cNvGrpSpPr/>
          <p:nvPr/>
        </p:nvGrpSpPr>
        <p:grpSpPr>
          <a:xfrm>
            <a:off x="1060591" y="2766350"/>
            <a:ext cx="3489260" cy="3570104"/>
            <a:chOff x="0" y="0"/>
            <a:chExt cx="812800" cy="831632"/>
          </a:xfrm>
        </p:grpSpPr>
        <p:sp>
          <p:nvSpPr>
            <p:cNvPr id="8" name="Freeform 8"/>
            <p:cNvSpPr/>
            <p:nvPr/>
          </p:nvSpPr>
          <p:spPr>
            <a:xfrm>
              <a:off x="0" y="0"/>
              <a:ext cx="812800" cy="831632"/>
            </a:xfrm>
            <a:custGeom>
              <a:avLst/>
              <a:gdLst/>
              <a:ahLst/>
              <a:cxnLst/>
              <a:rect l="l" t="t" r="r" b="b"/>
              <a:pathLst>
                <a:path w="812800" h="831632">
                  <a:moveTo>
                    <a:pt x="406400" y="0"/>
                  </a:moveTo>
                  <a:cubicBezTo>
                    <a:pt x="181951" y="0"/>
                    <a:pt x="0" y="186167"/>
                    <a:pt x="0" y="415816"/>
                  </a:cubicBezTo>
                  <a:cubicBezTo>
                    <a:pt x="0" y="645465"/>
                    <a:pt x="181951" y="831632"/>
                    <a:pt x="406400" y="831632"/>
                  </a:cubicBezTo>
                  <a:cubicBezTo>
                    <a:pt x="630849" y="831632"/>
                    <a:pt x="812800" y="645465"/>
                    <a:pt x="812800" y="415816"/>
                  </a:cubicBezTo>
                  <a:cubicBezTo>
                    <a:pt x="812800" y="186167"/>
                    <a:pt x="630849" y="0"/>
                    <a:pt x="406400" y="0"/>
                  </a:cubicBezTo>
                  <a:close/>
                </a:path>
              </a:pathLst>
            </a:custGeom>
            <a:blipFill>
              <a:blip r:embed="rId6"/>
              <a:stretch>
                <a:fillRect t="-4228" b="-4228"/>
              </a:stretch>
            </a:blipFill>
          </p:spPr>
          <p:txBody>
            <a:bodyPr/>
            <a:lstStyle/>
            <a:p>
              <a:endParaRPr lang="en-US" dirty="0"/>
            </a:p>
          </p:txBody>
        </p:sp>
      </p:grpSp>
      <p:sp>
        <p:nvSpPr>
          <p:cNvPr id="9" name="TextBox 9"/>
          <p:cNvSpPr txBox="1"/>
          <p:nvPr/>
        </p:nvSpPr>
        <p:spPr>
          <a:xfrm>
            <a:off x="1028700" y="1101090"/>
            <a:ext cx="7510921" cy="283210"/>
          </a:xfrm>
          <a:prstGeom prst="rect">
            <a:avLst/>
          </a:prstGeom>
        </p:spPr>
        <p:txBody>
          <a:bodyPr lIns="0" tIns="0" rIns="0" bIns="0" rtlCol="0" anchor="t">
            <a:spAutoFit/>
          </a:bodyPr>
          <a:lstStyle/>
          <a:p>
            <a:pPr>
              <a:lnSpc>
                <a:spcPts val="2120"/>
              </a:lnSpc>
            </a:pPr>
            <a:r>
              <a:rPr lang="en-US" sz="2000" spc="1600" dirty="0">
                <a:solidFill>
                  <a:srgbClr val="193447"/>
                </a:solidFill>
                <a:latin typeface="Montserrat Classic Bold"/>
              </a:rPr>
              <a:t>LIST OF</a:t>
            </a:r>
          </a:p>
        </p:txBody>
      </p:sp>
      <p:sp>
        <p:nvSpPr>
          <p:cNvPr id="10" name="TextBox 10"/>
          <p:cNvSpPr txBox="1"/>
          <p:nvPr/>
        </p:nvSpPr>
        <p:spPr>
          <a:xfrm>
            <a:off x="1028700" y="1460500"/>
            <a:ext cx="7510921" cy="830514"/>
          </a:xfrm>
          <a:prstGeom prst="rect">
            <a:avLst/>
          </a:prstGeom>
        </p:spPr>
        <p:txBody>
          <a:bodyPr lIns="0" tIns="0" rIns="0" bIns="0" rtlCol="0" anchor="t">
            <a:spAutoFit/>
          </a:bodyPr>
          <a:lstStyle/>
          <a:p>
            <a:pPr>
              <a:lnSpc>
                <a:spcPts val="6360"/>
              </a:lnSpc>
            </a:pPr>
            <a:r>
              <a:rPr lang="en-US" sz="6000">
                <a:solidFill>
                  <a:srgbClr val="000000"/>
                </a:solidFill>
                <a:latin typeface="Montserrat Classic Bold"/>
              </a:rPr>
              <a:t>GROUP MEMBERS</a:t>
            </a:r>
          </a:p>
        </p:txBody>
      </p:sp>
      <p:sp>
        <p:nvSpPr>
          <p:cNvPr id="11" name="TextBox 11"/>
          <p:cNvSpPr txBox="1"/>
          <p:nvPr/>
        </p:nvSpPr>
        <p:spPr>
          <a:xfrm>
            <a:off x="1144953" y="6800362"/>
            <a:ext cx="3403203" cy="1208729"/>
          </a:xfrm>
          <a:prstGeom prst="rect">
            <a:avLst/>
          </a:prstGeom>
        </p:spPr>
        <p:txBody>
          <a:bodyPr lIns="0" tIns="0" rIns="0" bIns="0" rtlCol="0" anchor="t">
            <a:spAutoFit/>
          </a:bodyPr>
          <a:lstStyle/>
          <a:p>
            <a:pPr algn="ctr">
              <a:lnSpc>
                <a:spcPts val="4937"/>
              </a:lnSpc>
            </a:pPr>
            <a:r>
              <a:rPr lang="en-US" sz="3526">
                <a:solidFill>
                  <a:srgbClr val="000000"/>
                </a:solidFill>
                <a:latin typeface="Google Sans"/>
              </a:rPr>
              <a:t>Muhammad Zohaib</a:t>
            </a:r>
          </a:p>
        </p:txBody>
      </p:sp>
      <p:sp>
        <p:nvSpPr>
          <p:cNvPr id="12" name="TextBox 12"/>
          <p:cNvSpPr txBox="1"/>
          <p:nvPr/>
        </p:nvSpPr>
        <p:spPr>
          <a:xfrm>
            <a:off x="978018" y="8109184"/>
            <a:ext cx="3571832" cy="548868"/>
          </a:xfrm>
          <a:prstGeom prst="rect">
            <a:avLst/>
          </a:prstGeom>
        </p:spPr>
        <p:txBody>
          <a:bodyPr lIns="0" tIns="0" rIns="0" bIns="0" rtlCol="0" anchor="t">
            <a:spAutoFit/>
          </a:bodyPr>
          <a:lstStyle/>
          <a:p>
            <a:pPr algn="ctr">
              <a:lnSpc>
                <a:spcPts val="4525"/>
              </a:lnSpc>
            </a:pPr>
            <a:r>
              <a:rPr lang="en-US" sz="3232">
                <a:solidFill>
                  <a:srgbClr val="000000"/>
                </a:solidFill>
                <a:latin typeface="Google Sans"/>
              </a:rPr>
              <a:t>Team Lead</a:t>
            </a:r>
          </a:p>
        </p:txBody>
      </p:sp>
      <p:sp>
        <p:nvSpPr>
          <p:cNvPr id="13" name="TextBox 13"/>
          <p:cNvSpPr txBox="1"/>
          <p:nvPr/>
        </p:nvSpPr>
        <p:spPr>
          <a:xfrm>
            <a:off x="-229120" y="8758000"/>
            <a:ext cx="6196764" cy="500349"/>
          </a:xfrm>
          <a:prstGeom prst="rect">
            <a:avLst/>
          </a:prstGeom>
        </p:spPr>
        <p:txBody>
          <a:bodyPr lIns="0" tIns="0" rIns="0" bIns="0" rtlCol="0" anchor="t">
            <a:spAutoFit/>
          </a:bodyPr>
          <a:lstStyle/>
          <a:p>
            <a:pPr algn="ctr">
              <a:lnSpc>
                <a:spcPts val="4114"/>
              </a:lnSpc>
            </a:pPr>
            <a:r>
              <a:rPr lang="en-US" sz="2938">
                <a:solidFill>
                  <a:srgbClr val="000000"/>
                </a:solidFill>
                <a:latin typeface="Google Sans"/>
              </a:rPr>
              <a:t>FA20-BSE-051</a:t>
            </a:r>
          </a:p>
        </p:txBody>
      </p:sp>
      <p:sp>
        <p:nvSpPr>
          <p:cNvPr id="14" name="TextBox 14"/>
          <p:cNvSpPr txBox="1"/>
          <p:nvPr/>
        </p:nvSpPr>
        <p:spPr>
          <a:xfrm>
            <a:off x="7083548" y="6664271"/>
            <a:ext cx="3336037" cy="1208729"/>
          </a:xfrm>
          <a:prstGeom prst="rect">
            <a:avLst/>
          </a:prstGeom>
        </p:spPr>
        <p:txBody>
          <a:bodyPr lIns="0" tIns="0" rIns="0" bIns="0" rtlCol="0" anchor="t">
            <a:spAutoFit/>
          </a:bodyPr>
          <a:lstStyle/>
          <a:p>
            <a:pPr algn="ctr">
              <a:lnSpc>
                <a:spcPts val="4937"/>
              </a:lnSpc>
            </a:pPr>
            <a:r>
              <a:rPr lang="en-US" sz="3526">
                <a:solidFill>
                  <a:srgbClr val="000000"/>
                </a:solidFill>
                <a:latin typeface="Google Sans"/>
              </a:rPr>
              <a:t>Muhammad Mehroz</a:t>
            </a:r>
          </a:p>
        </p:txBody>
      </p:sp>
      <p:sp>
        <p:nvSpPr>
          <p:cNvPr id="15" name="TextBox 15"/>
          <p:cNvSpPr txBox="1"/>
          <p:nvPr/>
        </p:nvSpPr>
        <p:spPr>
          <a:xfrm>
            <a:off x="6965650" y="8071590"/>
            <a:ext cx="3571832" cy="548722"/>
          </a:xfrm>
          <a:prstGeom prst="rect">
            <a:avLst/>
          </a:prstGeom>
        </p:spPr>
        <p:txBody>
          <a:bodyPr lIns="0" tIns="0" rIns="0" bIns="0" rtlCol="0" anchor="t">
            <a:spAutoFit/>
          </a:bodyPr>
          <a:lstStyle/>
          <a:p>
            <a:pPr algn="ctr">
              <a:lnSpc>
                <a:spcPts val="4525"/>
              </a:lnSpc>
            </a:pPr>
            <a:r>
              <a:rPr lang="en-US" sz="3232">
                <a:solidFill>
                  <a:srgbClr val="000000"/>
                </a:solidFill>
                <a:latin typeface="Google Sans"/>
              </a:rPr>
              <a:t>Member</a:t>
            </a:r>
          </a:p>
        </p:txBody>
      </p:sp>
      <p:sp>
        <p:nvSpPr>
          <p:cNvPr id="16" name="TextBox 16"/>
          <p:cNvSpPr txBox="1"/>
          <p:nvPr/>
        </p:nvSpPr>
        <p:spPr>
          <a:xfrm>
            <a:off x="5613699" y="8758000"/>
            <a:ext cx="6196764" cy="500349"/>
          </a:xfrm>
          <a:prstGeom prst="rect">
            <a:avLst/>
          </a:prstGeom>
        </p:spPr>
        <p:txBody>
          <a:bodyPr lIns="0" tIns="0" rIns="0" bIns="0" rtlCol="0" anchor="t">
            <a:spAutoFit/>
          </a:bodyPr>
          <a:lstStyle/>
          <a:p>
            <a:pPr algn="ctr">
              <a:lnSpc>
                <a:spcPts val="4114"/>
              </a:lnSpc>
            </a:pPr>
            <a:r>
              <a:rPr lang="en-US" sz="2938">
                <a:solidFill>
                  <a:srgbClr val="000000"/>
                </a:solidFill>
                <a:latin typeface="Google Sans"/>
              </a:rPr>
              <a:t>FA20-BSE-071</a:t>
            </a:r>
          </a:p>
        </p:txBody>
      </p:sp>
      <p:sp>
        <p:nvSpPr>
          <p:cNvPr id="17" name="TextBox 17"/>
          <p:cNvSpPr txBox="1"/>
          <p:nvPr/>
        </p:nvSpPr>
        <p:spPr>
          <a:xfrm>
            <a:off x="12816210" y="6800362"/>
            <a:ext cx="4172326" cy="1208729"/>
          </a:xfrm>
          <a:prstGeom prst="rect">
            <a:avLst/>
          </a:prstGeom>
        </p:spPr>
        <p:txBody>
          <a:bodyPr lIns="0" tIns="0" rIns="0" bIns="0" rtlCol="0" anchor="t">
            <a:spAutoFit/>
          </a:bodyPr>
          <a:lstStyle/>
          <a:p>
            <a:pPr algn="ctr">
              <a:lnSpc>
                <a:spcPts val="4937"/>
              </a:lnSpc>
            </a:pPr>
            <a:r>
              <a:rPr lang="en-US" sz="3526" dirty="0">
                <a:solidFill>
                  <a:srgbClr val="000000"/>
                </a:solidFill>
                <a:latin typeface="Google Sans"/>
              </a:rPr>
              <a:t>Hafiz Kunwar Muhammad Ahmad</a:t>
            </a:r>
          </a:p>
        </p:txBody>
      </p:sp>
      <p:sp>
        <p:nvSpPr>
          <p:cNvPr id="18" name="TextBox 18"/>
          <p:cNvSpPr txBox="1"/>
          <p:nvPr/>
        </p:nvSpPr>
        <p:spPr>
          <a:xfrm>
            <a:off x="13954985" y="8109330"/>
            <a:ext cx="3571832" cy="548722"/>
          </a:xfrm>
          <a:prstGeom prst="rect">
            <a:avLst/>
          </a:prstGeom>
        </p:spPr>
        <p:txBody>
          <a:bodyPr lIns="0" tIns="0" rIns="0" bIns="0" rtlCol="0" anchor="t">
            <a:spAutoFit/>
          </a:bodyPr>
          <a:lstStyle/>
          <a:p>
            <a:pPr algn="ctr">
              <a:lnSpc>
                <a:spcPts val="4525"/>
              </a:lnSpc>
            </a:pPr>
            <a:r>
              <a:rPr lang="en-US" sz="3232">
                <a:solidFill>
                  <a:srgbClr val="000000"/>
                </a:solidFill>
                <a:latin typeface="Google Sans"/>
              </a:rPr>
              <a:t>Member</a:t>
            </a:r>
          </a:p>
        </p:txBody>
      </p:sp>
      <p:sp>
        <p:nvSpPr>
          <p:cNvPr id="19" name="TextBox 19"/>
          <p:cNvSpPr txBox="1"/>
          <p:nvPr/>
        </p:nvSpPr>
        <p:spPr>
          <a:xfrm>
            <a:off x="11803990" y="8758000"/>
            <a:ext cx="6196764" cy="500349"/>
          </a:xfrm>
          <a:prstGeom prst="rect">
            <a:avLst/>
          </a:prstGeom>
        </p:spPr>
        <p:txBody>
          <a:bodyPr lIns="0" tIns="0" rIns="0" bIns="0" rtlCol="0" anchor="t">
            <a:spAutoFit/>
          </a:bodyPr>
          <a:lstStyle/>
          <a:p>
            <a:pPr algn="ctr">
              <a:lnSpc>
                <a:spcPts val="4114"/>
              </a:lnSpc>
            </a:pPr>
            <a:r>
              <a:rPr lang="en-US" sz="2938" dirty="0">
                <a:solidFill>
                  <a:srgbClr val="000000"/>
                </a:solidFill>
                <a:latin typeface="Google Sans"/>
              </a:rPr>
              <a:t>FA20-BSE-064</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V="1">
            <a:off x="15518065" y="0"/>
            <a:ext cx="2769935" cy="2769935"/>
          </a:xfrm>
          <a:custGeom>
            <a:avLst/>
            <a:gdLst/>
            <a:ahLst/>
            <a:cxnLst/>
            <a:rect l="l" t="t" r="r" b="b"/>
            <a:pathLst>
              <a:path w="2769935" h="2769935">
                <a:moveTo>
                  <a:pt x="0" y="2769935"/>
                </a:moveTo>
                <a:lnTo>
                  <a:pt x="2769935" y="2769935"/>
                </a:lnTo>
                <a:lnTo>
                  <a:pt x="2769935" y="0"/>
                </a:lnTo>
                <a:lnTo>
                  <a:pt x="0" y="0"/>
                </a:lnTo>
                <a:lnTo>
                  <a:pt x="0" y="2769935"/>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TextBox 3"/>
          <p:cNvSpPr txBox="1"/>
          <p:nvPr/>
        </p:nvSpPr>
        <p:spPr>
          <a:xfrm>
            <a:off x="14538325" y="7229475"/>
            <a:ext cx="3749675" cy="3057525"/>
          </a:xfrm>
          <a:prstGeom prst="rect">
            <a:avLst/>
          </a:prstGeom>
        </p:spPr>
        <p:txBody>
          <a:bodyPr lIns="0" tIns="0" rIns="0" bIns="0" rtlCol="0" anchor="t">
            <a:spAutoFit/>
          </a:bodyPr>
          <a:lstStyle/>
          <a:p>
            <a:pPr algn="ctr">
              <a:lnSpc>
                <a:spcPts val="24000"/>
              </a:lnSpc>
            </a:pPr>
            <a:r>
              <a:rPr lang="en-US" sz="20000">
                <a:solidFill>
                  <a:srgbClr val="F1EFEF"/>
                </a:solidFill>
                <a:latin typeface="Montserrat Classic Bold"/>
              </a:rPr>
              <a:t>08</a:t>
            </a:r>
          </a:p>
        </p:txBody>
      </p:sp>
      <p:sp>
        <p:nvSpPr>
          <p:cNvPr id="4" name="Freeform 4"/>
          <p:cNvSpPr/>
          <p:nvPr/>
        </p:nvSpPr>
        <p:spPr>
          <a:xfrm>
            <a:off x="3116791" y="2291014"/>
            <a:ext cx="12401274" cy="7471768"/>
          </a:xfrm>
          <a:custGeom>
            <a:avLst/>
            <a:gdLst/>
            <a:ahLst/>
            <a:cxnLst/>
            <a:rect l="l" t="t" r="r" b="b"/>
            <a:pathLst>
              <a:path w="12401274" h="7471768">
                <a:moveTo>
                  <a:pt x="0" y="0"/>
                </a:moveTo>
                <a:lnTo>
                  <a:pt x="12401274" y="0"/>
                </a:lnTo>
                <a:lnTo>
                  <a:pt x="12401274" y="7471767"/>
                </a:lnTo>
                <a:lnTo>
                  <a:pt x="0" y="7471767"/>
                </a:lnTo>
                <a:lnTo>
                  <a:pt x="0" y="0"/>
                </a:lnTo>
                <a:close/>
              </a:path>
            </a:pathLst>
          </a:custGeom>
          <a:blipFill>
            <a:blip r:embed="rId4"/>
            <a:stretch>
              <a:fillRect/>
            </a:stretch>
          </a:blipFill>
        </p:spPr>
        <p:txBody>
          <a:bodyPr/>
          <a:lstStyle/>
          <a:p>
            <a:endParaRPr lang="en-US"/>
          </a:p>
        </p:txBody>
      </p:sp>
      <p:sp>
        <p:nvSpPr>
          <p:cNvPr id="6" name="TextBox 6"/>
          <p:cNvSpPr txBox="1"/>
          <p:nvPr/>
        </p:nvSpPr>
        <p:spPr>
          <a:xfrm>
            <a:off x="1028700" y="1101090"/>
            <a:ext cx="7510921" cy="283078"/>
          </a:xfrm>
          <a:prstGeom prst="rect">
            <a:avLst/>
          </a:prstGeom>
        </p:spPr>
        <p:txBody>
          <a:bodyPr lIns="0" tIns="0" rIns="0" bIns="0" rtlCol="0" anchor="t">
            <a:spAutoFit/>
          </a:bodyPr>
          <a:lstStyle/>
          <a:p>
            <a:pPr>
              <a:lnSpc>
                <a:spcPts val="2120"/>
              </a:lnSpc>
            </a:pPr>
            <a:r>
              <a:rPr lang="en-US" sz="2000" spc="1600">
                <a:solidFill>
                  <a:srgbClr val="FF1616"/>
                </a:solidFill>
                <a:latin typeface="Montserrat Classic Bold"/>
              </a:rPr>
              <a:t>SCREENSHOTS OF</a:t>
            </a:r>
          </a:p>
        </p:txBody>
      </p:sp>
      <p:sp>
        <p:nvSpPr>
          <p:cNvPr id="7" name="TextBox 7"/>
          <p:cNvSpPr txBox="1"/>
          <p:nvPr/>
        </p:nvSpPr>
        <p:spPr>
          <a:xfrm>
            <a:off x="1028700" y="1460500"/>
            <a:ext cx="7510921" cy="830514"/>
          </a:xfrm>
          <a:prstGeom prst="rect">
            <a:avLst/>
          </a:prstGeom>
        </p:spPr>
        <p:txBody>
          <a:bodyPr lIns="0" tIns="0" rIns="0" bIns="0" rtlCol="0" anchor="t">
            <a:spAutoFit/>
          </a:bodyPr>
          <a:lstStyle/>
          <a:p>
            <a:pPr>
              <a:lnSpc>
                <a:spcPts val="6360"/>
              </a:lnSpc>
            </a:pPr>
            <a:r>
              <a:rPr lang="en-US" sz="6000">
                <a:solidFill>
                  <a:srgbClr val="000000"/>
                </a:solidFill>
                <a:latin typeface="Montserrat Classic Bold"/>
              </a:rPr>
              <a:t>FRONTEND</a:t>
            </a:r>
          </a:p>
        </p:txBody>
      </p:sp>
      <p:pic>
        <p:nvPicPr>
          <p:cNvPr id="9" name="Picture 8">
            <a:extLst>
              <a:ext uri="{FF2B5EF4-FFF2-40B4-BE49-F238E27FC236}">
                <a16:creationId xmlns:a16="http://schemas.microsoft.com/office/drawing/2014/main" id="{B35F464E-B2AE-4004-2F03-D8DF1EB979B2}"/>
              </a:ext>
            </a:extLst>
          </p:cNvPr>
          <p:cNvPicPr>
            <a:picLocks noChangeAspect="1"/>
          </p:cNvPicPr>
          <p:nvPr/>
        </p:nvPicPr>
        <p:blipFill rotWithShape="1">
          <a:blip r:embed="rId5"/>
          <a:srcRect l="1140" t="2028" r="801" b="2162"/>
          <a:stretch/>
        </p:blipFill>
        <p:spPr>
          <a:xfrm>
            <a:off x="4419600" y="3162300"/>
            <a:ext cx="9829800" cy="548640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V="1">
            <a:off x="15518065" y="0"/>
            <a:ext cx="2769935" cy="2769935"/>
          </a:xfrm>
          <a:custGeom>
            <a:avLst/>
            <a:gdLst/>
            <a:ahLst/>
            <a:cxnLst/>
            <a:rect l="l" t="t" r="r" b="b"/>
            <a:pathLst>
              <a:path w="2769935" h="2769935">
                <a:moveTo>
                  <a:pt x="0" y="2769935"/>
                </a:moveTo>
                <a:lnTo>
                  <a:pt x="2769935" y="2769935"/>
                </a:lnTo>
                <a:lnTo>
                  <a:pt x="2769935" y="0"/>
                </a:lnTo>
                <a:lnTo>
                  <a:pt x="0" y="0"/>
                </a:lnTo>
                <a:lnTo>
                  <a:pt x="0" y="2769935"/>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TextBox 3"/>
          <p:cNvSpPr txBox="1"/>
          <p:nvPr/>
        </p:nvSpPr>
        <p:spPr>
          <a:xfrm>
            <a:off x="14538325" y="7229475"/>
            <a:ext cx="3749675" cy="3057525"/>
          </a:xfrm>
          <a:prstGeom prst="rect">
            <a:avLst/>
          </a:prstGeom>
        </p:spPr>
        <p:txBody>
          <a:bodyPr lIns="0" tIns="0" rIns="0" bIns="0" rtlCol="0" anchor="t">
            <a:spAutoFit/>
          </a:bodyPr>
          <a:lstStyle/>
          <a:p>
            <a:pPr algn="ctr">
              <a:lnSpc>
                <a:spcPts val="24000"/>
              </a:lnSpc>
            </a:pPr>
            <a:r>
              <a:rPr lang="en-US" sz="20000">
                <a:solidFill>
                  <a:srgbClr val="F1EFEF"/>
                </a:solidFill>
                <a:latin typeface="Montserrat Classic Bold"/>
              </a:rPr>
              <a:t>09</a:t>
            </a:r>
          </a:p>
        </p:txBody>
      </p:sp>
      <p:sp>
        <p:nvSpPr>
          <p:cNvPr id="4" name="Freeform 4"/>
          <p:cNvSpPr/>
          <p:nvPr/>
        </p:nvSpPr>
        <p:spPr>
          <a:xfrm>
            <a:off x="3116791" y="2291014"/>
            <a:ext cx="12401274" cy="7471768"/>
          </a:xfrm>
          <a:custGeom>
            <a:avLst/>
            <a:gdLst/>
            <a:ahLst/>
            <a:cxnLst/>
            <a:rect l="l" t="t" r="r" b="b"/>
            <a:pathLst>
              <a:path w="12401274" h="7471768">
                <a:moveTo>
                  <a:pt x="0" y="0"/>
                </a:moveTo>
                <a:lnTo>
                  <a:pt x="12401274" y="0"/>
                </a:lnTo>
                <a:lnTo>
                  <a:pt x="12401274" y="7471767"/>
                </a:lnTo>
                <a:lnTo>
                  <a:pt x="0" y="7471767"/>
                </a:lnTo>
                <a:lnTo>
                  <a:pt x="0" y="0"/>
                </a:lnTo>
                <a:close/>
              </a:path>
            </a:pathLst>
          </a:custGeom>
          <a:blipFill>
            <a:blip r:embed="rId4"/>
            <a:stretch>
              <a:fillRect/>
            </a:stretch>
          </a:blipFill>
        </p:spPr>
        <p:txBody>
          <a:bodyPr/>
          <a:lstStyle/>
          <a:p>
            <a:endParaRPr lang="en-US"/>
          </a:p>
        </p:txBody>
      </p:sp>
      <p:sp>
        <p:nvSpPr>
          <p:cNvPr id="6" name="TextBox 6"/>
          <p:cNvSpPr txBox="1"/>
          <p:nvPr/>
        </p:nvSpPr>
        <p:spPr>
          <a:xfrm>
            <a:off x="1028700" y="1101090"/>
            <a:ext cx="7510921" cy="283078"/>
          </a:xfrm>
          <a:prstGeom prst="rect">
            <a:avLst/>
          </a:prstGeom>
        </p:spPr>
        <p:txBody>
          <a:bodyPr lIns="0" tIns="0" rIns="0" bIns="0" rtlCol="0" anchor="t">
            <a:spAutoFit/>
          </a:bodyPr>
          <a:lstStyle/>
          <a:p>
            <a:pPr>
              <a:lnSpc>
                <a:spcPts val="2120"/>
              </a:lnSpc>
            </a:pPr>
            <a:r>
              <a:rPr lang="en-US" sz="2000" spc="1600">
                <a:solidFill>
                  <a:srgbClr val="FF1616"/>
                </a:solidFill>
                <a:latin typeface="Montserrat Classic Bold"/>
              </a:rPr>
              <a:t>SCREENSHOTS OF</a:t>
            </a:r>
          </a:p>
        </p:txBody>
      </p:sp>
      <p:sp>
        <p:nvSpPr>
          <p:cNvPr id="7" name="TextBox 7"/>
          <p:cNvSpPr txBox="1"/>
          <p:nvPr/>
        </p:nvSpPr>
        <p:spPr>
          <a:xfrm>
            <a:off x="1028700" y="1460500"/>
            <a:ext cx="7510921" cy="830514"/>
          </a:xfrm>
          <a:prstGeom prst="rect">
            <a:avLst/>
          </a:prstGeom>
        </p:spPr>
        <p:txBody>
          <a:bodyPr lIns="0" tIns="0" rIns="0" bIns="0" rtlCol="0" anchor="t">
            <a:spAutoFit/>
          </a:bodyPr>
          <a:lstStyle/>
          <a:p>
            <a:pPr>
              <a:lnSpc>
                <a:spcPts val="6360"/>
              </a:lnSpc>
            </a:pPr>
            <a:r>
              <a:rPr lang="en-US" sz="6000">
                <a:solidFill>
                  <a:srgbClr val="000000"/>
                </a:solidFill>
                <a:latin typeface="Montserrat Classic Bold"/>
              </a:rPr>
              <a:t>FRONTEND</a:t>
            </a:r>
          </a:p>
        </p:txBody>
      </p:sp>
      <p:pic>
        <p:nvPicPr>
          <p:cNvPr id="9" name="Picture 8">
            <a:extLst>
              <a:ext uri="{FF2B5EF4-FFF2-40B4-BE49-F238E27FC236}">
                <a16:creationId xmlns:a16="http://schemas.microsoft.com/office/drawing/2014/main" id="{BF6FB711-FD43-E9A5-A320-7DEE0E67886B}"/>
              </a:ext>
            </a:extLst>
          </p:cNvPr>
          <p:cNvPicPr>
            <a:picLocks noChangeAspect="1"/>
          </p:cNvPicPr>
          <p:nvPr/>
        </p:nvPicPr>
        <p:blipFill>
          <a:blip r:embed="rId5"/>
          <a:stretch>
            <a:fillRect/>
          </a:stretch>
        </p:blipFill>
        <p:spPr>
          <a:xfrm>
            <a:off x="4201885" y="2769935"/>
            <a:ext cx="10047515" cy="6056565"/>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V="1">
            <a:off x="15518065" y="0"/>
            <a:ext cx="2769935" cy="2769935"/>
          </a:xfrm>
          <a:custGeom>
            <a:avLst/>
            <a:gdLst/>
            <a:ahLst/>
            <a:cxnLst/>
            <a:rect l="l" t="t" r="r" b="b"/>
            <a:pathLst>
              <a:path w="2769935" h="2769935">
                <a:moveTo>
                  <a:pt x="0" y="2769935"/>
                </a:moveTo>
                <a:lnTo>
                  <a:pt x="2769935" y="2769935"/>
                </a:lnTo>
                <a:lnTo>
                  <a:pt x="2769935" y="0"/>
                </a:lnTo>
                <a:lnTo>
                  <a:pt x="0" y="0"/>
                </a:lnTo>
                <a:lnTo>
                  <a:pt x="0" y="2769935"/>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TextBox 3"/>
          <p:cNvSpPr txBox="1"/>
          <p:nvPr/>
        </p:nvSpPr>
        <p:spPr>
          <a:xfrm>
            <a:off x="14538325" y="7229475"/>
            <a:ext cx="3749675" cy="3057525"/>
          </a:xfrm>
          <a:prstGeom prst="rect">
            <a:avLst/>
          </a:prstGeom>
        </p:spPr>
        <p:txBody>
          <a:bodyPr lIns="0" tIns="0" rIns="0" bIns="0" rtlCol="0" anchor="t">
            <a:spAutoFit/>
          </a:bodyPr>
          <a:lstStyle/>
          <a:p>
            <a:pPr algn="ctr">
              <a:lnSpc>
                <a:spcPts val="24000"/>
              </a:lnSpc>
            </a:pPr>
            <a:r>
              <a:rPr lang="en-US" sz="20000">
                <a:solidFill>
                  <a:srgbClr val="F1EFEF"/>
                </a:solidFill>
                <a:latin typeface="Montserrat Classic Bold"/>
              </a:rPr>
              <a:t>10</a:t>
            </a:r>
          </a:p>
        </p:txBody>
      </p:sp>
      <p:sp>
        <p:nvSpPr>
          <p:cNvPr id="4" name="Freeform 4"/>
          <p:cNvSpPr/>
          <p:nvPr/>
        </p:nvSpPr>
        <p:spPr>
          <a:xfrm>
            <a:off x="3116791" y="2291014"/>
            <a:ext cx="12401274" cy="7471768"/>
          </a:xfrm>
          <a:custGeom>
            <a:avLst/>
            <a:gdLst/>
            <a:ahLst/>
            <a:cxnLst/>
            <a:rect l="l" t="t" r="r" b="b"/>
            <a:pathLst>
              <a:path w="12401274" h="7471768">
                <a:moveTo>
                  <a:pt x="0" y="0"/>
                </a:moveTo>
                <a:lnTo>
                  <a:pt x="12401274" y="0"/>
                </a:lnTo>
                <a:lnTo>
                  <a:pt x="12401274" y="7471767"/>
                </a:lnTo>
                <a:lnTo>
                  <a:pt x="0" y="7471767"/>
                </a:lnTo>
                <a:lnTo>
                  <a:pt x="0" y="0"/>
                </a:lnTo>
                <a:close/>
              </a:path>
            </a:pathLst>
          </a:custGeom>
          <a:blipFill>
            <a:blip r:embed="rId4"/>
            <a:stretch>
              <a:fillRect/>
            </a:stretch>
          </a:blipFill>
        </p:spPr>
        <p:txBody>
          <a:bodyPr/>
          <a:lstStyle/>
          <a:p>
            <a:endParaRPr lang="en-US"/>
          </a:p>
        </p:txBody>
      </p:sp>
      <p:sp>
        <p:nvSpPr>
          <p:cNvPr id="6" name="TextBox 6"/>
          <p:cNvSpPr txBox="1"/>
          <p:nvPr/>
        </p:nvSpPr>
        <p:spPr>
          <a:xfrm>
            <a:off x="1028700" y="1101090"/>
            <a:ext cx="7510921" cy="283078"/>
          </a:xfrm>
          <a:prstGeom prst="rect">
            <a:avLst/>
          </a:prstGeom>
        </p:spPr>
        <p:txBody>
          <a:bodyPr lIns="0" tIns="0" rIns="0" bIns="0" rtlCol="0" anchor="t">
            <a:spAutoFit/>
          </a:bodyPr>
          <a:lstStyle/>
          <a:p>
            <a:pPr>
              <a:lnSpc>
                <a:spcPts val="2120"/>
              </a:lnSpc>
            </a:pPr>
            <a:r>
              <a:rPr lang="en-US" sz="2000" spc="1600">
                <a:solidFill>
                  <a:srgbClr val="FF1616"/>
                </a:solidFill>
                <a:latin typeface="Montserrat Classic Bold"/>
              </a:rPr>
              <a:t>SCREENSHOTS OF</a:t>
            </a:r>
          </a:p>
        </p:txBody>
      </p:sp>
      <p:sp>
        <p:nvSpPr>
          <p:cNvPr id="7" name="TextBox 7"/>
          <p:cNvSpPr txBox="1"/>
          <p:nvPr/>
        </p:nvSpPr>
        <p:spPr>
          <a:xfrm>
            <a:off x="1028700" y="1460500"/>
            <a:ext cx="7510921" cy="830514"/>
          </a:xfrm>
          <a:prstGeom prst="rect">
            <a:avLst/>
          </a:prstGeom>
        </p:spPr>
        <p:txBody>
          <a:bodyPr lIns="0" tIns="0" rIns="0" bIns="0" rtlCol="0" anchor="t">
            <a:spAutoFit/>
          </a:bodyPr>
          <a:lstStyle/>
          <a:p>
            <a:pPr>
              <a:lnSpc>
                <a:spcPts val="6360"/>
              </a:lnSpc>
            </a:pPr>
            <a:r>
              <a:rPr lang="en-US" sz="6000">
                <a:solidFill>
                  <a:srgbClr val="000000"/>
                </a:solidFill>
                <a:latin typeface="Montserrat Classic Bold"/>
              </a:rPr>
              <a:t>FRONTEND</a:t>
            </a:r>
          </a:p>
        </p:txBody>
      </p:sp>
      <p:pic>
        <p:nvPicPr>
          <p:cNvPr id="9" name="Picture 8">
            <a:extLst>
              <a:ext uri="{FF2B5EF4-FFF2-40B4-BE49-F238E27FC236}">
                <a16:creationId xmlns:a16="http://schemas.microsoft.com/office/drawing/2014/main" id="{2E13DBA3-6764-B662-4CE8-9D70E5CB798F}"/>
              </a:ext>
            </a:extLst>
          </p:cNvPr>
          <p:cNvPicPr>
            <a:picLocks noChangeAspect="1"/>
          </p:cNvPicPr>
          <p:nvPr/>
        </p:nvPicPr>
        <p:blipFill>
          <a:blip r:embed="rId5"/>
          <a:stretch>
            <a:fillRect/>
          </a:stretch>
        </p:blipFill>
        <p:spPr>
          <a:xfrm>
            <a:off x="4288228" y="2851094"/>
            <a:ext cx="10058400" cy="5907143"/>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V="1">
            <a:off x="15518065" y="0"/>
            <a:ext cx="2769935" cy="2769935"/>
          </a:xfrm>
          <a:custGeom>
            <a:avLst/>
            <a:gdLst/>
            <a:ahLst/>
            <a:cxnLst/>
            <a:rect l="l" t="t" r="r" b="b"/>
            <a:pathLst>
              <a:path w="2769935" h="2769935">
                <a:moveTo>
                  <a:pt x="0" y="2769935"/>
                </a:moveTo>
                <a:lnTo>
                  <a:pt x="2769935" y="2769935"/>
                </a:lnTo>
                <a:lnTo>
                  <a:pt x="2769935" y="0"/>
                </a:lnTo>
                <a:lnTo>
                  <a:pt x="0" y="0"/>
                </a:lnTo>
                <a:lnTo>
                  <a:pt x="0" y="2769935"/>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TextBox 3"/>
          <p:cNvSpPr txBox="1"/>
          <p:nvPr/>
        </p:nvSpPr>
        <p:spPr>
          <a:xfrm>
            <a:off x="14538325" y="7229475"/>
            <a:ext cx="3749675" cy="3057525"/>
          </a:xfrm>
          <a:prstGeom prst="rect">
            <a:avLst/>
          </a:prstGeom>
        </p:spPr>
        <p:txBody>
          <a:bodyPr lIns="0" tIns="0" rIns="0" bIns="0" rtlCol="0" anchor="t">
            <a:spAutoFit/>
          </a:bodyPr>
          <a:lstStyle/>
          <a:p>
            <a:pPr algn="ctr">
              <a:lnSpc>
                <a:spcPts val="24000"/>
              </a:lnSpc>
            </a:pPr>
            <a:r>
              <a:rPr lang="en-US" sz="20000">
                <a:solidFill>
                  <a:srgbClr val="F1EFEF"/>
                </a:solidFill>
                <a:latin typeface="Montserrat Classic Bold"/>
              </a:rPr>
              <a:t>11</a:t>
            </a:r>
          </a:p>
        </p:txBody>
      </p:sp>
      <p:sp>
        <p:nvSpPr>
          <p:cNvPr id="4" name="Freeform 4"/>
          <p:cNvSpPr/>
          <p:nvPr/>
        </p:nvSpPr>
        <p:spPr>
          <a:xfrm>
            <a:off x="3116791" y="2291014"/>
            <a:ext cx="12401274" cy="7471768"/>
          </a:xfrm>
          <a:custGeom>
            <a:avLst/>
            <a:gdLst/>
            <a:ahLst/>
            <a:cxnLst/>
            <a:rect l="l" t="t" r="r" b="b"/>
            <a:pathLst>
              <a:path w="12401274" h="7471768">
                <a:moveTo>
                  <a:pt x="0" y="0"/>
                </a:moveTo>
                <a:lnTo>
                  <a:pt x="12401274" y="0"/>
                </a:lnTo>
                <a:lnTo>
                  <a:pt x="12401274" y="7471767"/>
                </a:lnTo>
                <a:lnTo>
                  <a:pt x="0" y="7471767"/>
                </a:lnTo>
                <a:lnTo>
                  <a:pt x="0" y="0"/>
                </a:lnTo>
                <a:close/>
              </a:path>
            </a:pathLst>
          </a:custGeom>
          <a:blipFill>
            <a:blip r:embed="rId4"/>
            <a:stretch>
              <a:fillRect/>
            </a:stretch>
          </a:blipFill>
        </p:spPr>
        <p:txBody>
          <a:bodyPr/>
          <a:lstStyle/>
          <a:p>
            <a:endParaRPr lang="en-US"/>
          </a:p>
        </p:txBody>
      </p:sp>
      <p:sp>
        <p:nvSpPr>
          <p:cNvPr id="6" name="TextBox 6"/>
          <p:cNvSpPr txBox="1"/>
          <p:nvPr/>
        </p:nvSpPr>
        <p:spPr>
          <a:xfrm>
            <a:off x="1028700" y="1101090"/>
            <a:ext cx="7510921" cy="283078"/>
          </a:xfrm>
          <a:prstGeom prst="rect">
            <a:avLst/>
          </a:prstGeom>
        </p:spPr>
        <p:txBody>
          <a:bodyPr lIns="0" tIns="0" rIns="0" bIns="0" rtlCol="0" anchor="t">
            <a:spAutoFit/>
          </a:bodyPr>
          <a:lstStyle/>
          <a:p>
            <a:pPr>
              <a:lnSpc>
                <a:spcPts val="2120"/>
              </a:lnSpc>
            </a:pPr>
            <a:r>
              <a:rPr lang="en-US" sz="2000" spc="1600">
                <a:solidFill>
                  <a:srgbClr val="FF1616"/>
                </a:solidFill>
                <a:latin typeface="Montserrat Classic Bold"/>
              </a:rPr>
              <a:t>SCREENSHOTS OF</a:t>
            </a:r>
          </a:p>
        </p:txBody>
      </p:sp>
      <p:sp>
        <p:nvSpPr>
          <p:cNvPr id="7" name="TextBox 7"/>
          <p:cNvSpPr txBox="1"/>
          <p:nvPr/>
        </p:nvSpPr>
        <p:spPr>
          <a:xfrm>
            <a:off x="1028700" y="1460500"/>
            <a:ext cx="7510921" cy="830514"/>
          </a:xfrm>
          <a:prstGeom prst="rect">
            <a:avLst/>
          </a:prstGeom>
        </p:spPr>
        <p:txBody>
          <a:bodyPr lIns="0" tIns="0" rIns="0" bIns="0" rtlCol="0" anchor="t">
            <a:spAutoFit/>
          </a:bodyPr>
          <a:lstStyle/>
          <a:p>
            <a:pPr>
              <a:lnSpc>
                <a:spcPts val="6360"/>
              </a:lnSpc>
            </a:pPr>
            <a:r>
              <a:rPr lang="en-US" sz="6000">
                <a:solidFill>
                  <a:srgbClr val="000000"/>
                </a:solidFill>
                <a:latin typeface="Montserrat Classic Bold"/>
              </a:rPr>
              <a:t>FRONTEND</a:t>
            </a:r>
          </a:p>
        </p:txBody>
      </p:sp>
      <p:pic>
        <p:nvPicPr>
          <p:cNvPr id="9" name="Picture 8">
            <a:extLst>
              <a:ext uri="{FF2B5EF4-FFF2-40B4-BE49-F238E27FC236}">
                <a16:creationId xmlns:a16="http://schemas.microsoft.com/office/drawing/2014/main" id="{325CED75-5009-1504-F79B-05D301442BB4}"/>
              </a:ext>
            </a:extLst>
          </p:cNvPr>
          <p:cNvPicPr>
            <a:picLocks noChangeAspect="1"/>
          </p:cNvPicPr>
          <p:nvPr/>
        </p:nvPicPr>
        <p:blipFill>
          <a:blip r:embed="rId5"/>
          <a:stretch>
            <a:fillRect/>
          </a:stretch>
        </p:blipFill>
        <p:spPr>
          <a:xfrm>
            <a:off x="4191000" y="2628899"/>
            <a:ext cx="10156251" cy="6197601"/>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V="1">
            <a:off x="15518065" y="0"/>
            <a:ext cx="2769935" cy="2769935"/>
          </a:xfrm>
          <a:custGeom>
            <a:avLst/>
            <a:gdLst/>
            <a:ahLst/>
            <a:cxnLst/>
            <a:rect l="l" t="t" r="r" b="b"/>
            <a:pathLst>
              <a:path w="2769935" h="2769935">
                <a:moveTo>
                  <a:pt x="0" y="2769935"/>
                </a:moveTo>
                <a:lnTo>
                  <a:pt x="2769935" y="2769935"/>
                </a:lnTo>
                <a:lnTo>
                  <a:pt x="2769935" y="0"/>
                </a:lnTo>
                <a:lnTo>
                  <a:pt x="0" y="0"/>
                </a:lnTo>
                <a:lnTo>
                  <a:pt x="0" y="2769935"/>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TextBox 3"/>
          <p:cNvSpPr txBox="1"/>
          <p:nvPr/>
        </p:nvSpPr>
        <p:spPr>
          <a:xfrm>
            <a:off x="14538325" y="7229475"/>
            <a:ext cx="3749675" cy="3057525"/>
          </a:xfrm>
          <a:prstGeom prst="rect">
            <a:avLst/>
          </a:prstGeom>
        </p:spPr>
        <p:txBody>
          <a:bodyPr lIns="0" tIns="0" rIns="0" bIns="0" rtlCol="0" anchor="t">
            <a:spAutoFit/>
          </a:bodyPr>
          <a:lstStyle/>
          <a:p>
            <a:pPr algn="ctr">
              <a:lnSpc>
                <a:spcPts val="24000"/>
              </a:lnSpc>
            </a:pPr>
            <a:r>
              <a:rPr lang="en-US" sz="20000">
                <a:solidFill>
                  <a:srgbClr val="F1EFEF"/>
                </a:solidFill>
                <a:latin typeface="Montserrat Classic Bold"/>
              </a:rPr>
              <a:t>12</a:t>
            </a:r>
          </a:p>
        </p:txBody>
      </p:sp>
      <p:sp>
        <p:nvSpPr>
          <p:cNvPr id="4" name="Freeform 4"/>
          <p:cNvSpPr/>
          <p:nvPr/>
        </p:nvSpPr>
        <p:spPr>
          <a:xfrm>
            <a:off x="3116791" y="2291014"/>
            <a:ext cx="12401274" cy="7471768"/>
          </a:xfrm>
          <a:custGeom>
            <a:avLst/>
            <a:gdLst/>
            <a:ahLst/>
            <a:cxnLst/>
            <a:rect l="l" t="t" r="r" b="b"/>
            <a:pathLst>
              <a:path w="12401274" h="7471768">
                <a:moveTo>
                  <a:pt x="0" y="0"/>
                </a:moveTo>
                <a:lnTo>
                  <a:pt x="12401274" y="0"/>
                </a:lnTo>
                <a:lnTo>
                  <a:pt x="12401274" y="7471767"/>
                </a:lnTo>
                <a:lnTo>
                  <a:pt x="0" y="7471767"/>
                </a:lnTo>
                <a:lnTo>
                  <a:pt x="0" y="0"/>
                </a:lnTo>
                <a:close/>
              </a:path>
            </a:pathLst>
          </a:custGeom>
          <a:blipFill>
            <a:blip r:embed="rId4"/>
            <a:stretch>
              <a:fillRect/>
            </a:stretch>
          </a:blipFill>
        </p:spPr>
        <p:txBody>
          <a:bodyPr/>
          <a:lstStyle/>
          <a:p>
            <a:endParaRPr lang="en-US"/>
          </a:p>
        </p:txBody>
      </p:sp>
      <p:sp>
        <p:nvSpPr>
          <p:cNvPr id="6" name="TextBox 6"/>
          <p:cNvSpPr txBox="1"/>
          <p:nvPr/>
        </p:nvSpPr>
        <p:spPr>
          <a:xfrm>
            <a:off x="1028700" y="1101090"/>
            <a:ext cx="7510921" cy="283078"/>
          </a:xfrm>
          <a:prstGeom prst="rect">
            <a:avLst/>
          </a:prstGeom>
        </p:spPr>
        <p:txBody>
          <a:bodyPr lIns="0" tIns="0" rIns="0" bIns="0" rtlCol="0" anchor="t">
            <a:spAutoFit/>
          </a:bodyPr>
          <a:lstStyle/>
          <a:p>
            <a:pPr>
              <a:lnSpc>
                <a:spcPts val="2120"/>
              </a:lnSpc>
            </a:pPr>
            <a:r>
              <a:rPr lang="en-US" sz="2000" spc="1600">
                <a:solidFill>
                  <a:srgbClr val="FF1616"/>
                </a:solidFill>
                <a:latin typeface="Montserrat Classic Bold"/>
              </a:rPr>
              <a:t>SCREENSHOTS OF</a:t>
            </a:r>
          </a:p>
        </p:txBody>
      </p:sp>
      <p:sp>
        <p:nvSpPr>
          <p:cNvPr id="7" name="TextBox 7"/>
          <p:cNvSpPr txBox="1"/>
          <p:nvPr/>
        </p:nvSpPr>
        <p:spPr>
          <a:xfrm>
            <a:off x="1028700" y="1460500"/>
            <a:ext cx="7510921" cy="830514"/>
          </a:xfrm>
          <a:prstGeom prst="rect">
            <a:avLst/>
          </a:prstGeom>
        </p:spPr>
        <p:txBody>
          <a:bodyPr lIns="0" tIns="0" rIns="0" bIns="0" rtlCol="0" anchor="t">
            <a:spAutoFit/>
          </a:bodyPr>
          <a:lstStyle/>
          <a:p>
            <a:pPr>
              <a:lnSpc>
                <a:spcPts val="6360"/>
              </a:lnSpc>
            </a:pPr>
            <a:r>
              <a:rPr lang="en-US" sz="6000">
                <a:solidFill>
                  <a:srgbClr val="000000"/>
                </a:solidFill>
                <a:latin typeface="Montserrat Classic Bold"/>
              </a:rPr>
              <a:t>FRONTEND</a:t>
            </a:r>
          </a:p>
        </p:txBody>
      </p:sp>
      <p:pic>
        <p:nvPicPr>
          <p:cNvPr id="9" name="Picture 8">
            <a:extLst>
              <a:ext uri="{FF2B5EF4-FFF2-40B4-BE49-F238E27FC236}">
                <a16:creationId xmlns:a16="http://schemas.microsoft.com/office/drawing/2014/main" id="{1A61CF21-7DED-E718-F650-8D38E9C6530B}"/>
              </a:ext>
            </a:extLst>
          </p:cNvPr>
          <p:cNvPicPr>
            <a:picLocks noChangeAspect="1"/>
          </p:cNvPicPr>
          <p:nvPr/>
        </p:nvPicPr>
        <p:blipFill>
          <a:blip r:embed="rId5"/>
          <a:stretch>
            <a:fillRect/>
          </a:stretch>
        </p:blipFill>
        <p:spPr>
          <a:xfrm>
            <a:off x="4254329" y="2769936"/>
            <a:ext cx="10071271" cy="6183564"/>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V="1">
            <a:off x="15518065" y="0"/>
            <a:ext cx="2769935" cy="2769935"/>
          </a:xfrm>
          <a:custGeom>
            <a:avLst/>
            <a:gdLst/>
            <a:ahLst/>
            <a:cxnLst/>
            <a:rect l="l" t="t" r="r" b="b"/>
            <a:pathLst>
              <a:path w="2769935" h="2769935">
                <a:moveTo>
                  <a:pt x="0" y="2769935"/>
                </a:moveTo>
                <a:lnTo>
                  <a:pt x="2769935" y="2769935"/>
                </a:lnTo>
                <a:lnTo>
                  <a:pt x="2769935" y="0"/>
                </a:lnTo>
                <a:lnTo>
                  <a:pt x="0" y="0"/>
                </a:lnTo>
                <a:lnTo>
                  <a:pt x="0" y="2769935"/>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TextBox 3"/>
          <p:cNvSpPr txBox="1"/>
          <p:nvPr/>
        </p:nvSpPr>
        <p:spPr>
          <a:xfrm>
            <a:off x="14538325" y="7229475"/>
            <a:ext cx="3749675" cy="3057525"/>
          </a:xfrm>
          <a:prstGeom prst="rect">
            <a:avLst/>
          </a:prstGeom>
        </p:spPr>
        <p:txBody>
          <a:bodyPr lIns="0" tIns="0" rIns="0" bIns="0" rtlCol="0" anchor="t">
            <a:spAutoFit/>
          </a:bodyPr>
          <a:lstStyle/>
          <a:p>
            <a:pPr algn="ctr">
              <a:lnSpc>
                <a:spcPts val="24000"/>
              </a:lnSpc>
            </a:pPr>
            <a:r>
              <a:rPr lang="en-US" sz="20000">
                <a:solidFill>
                  <a:srgbClr val="F1EFEF"/>
                </a:solidFill>
                <a:latin typeface="Montserrat Classic Bold"/>
              </a:rPr>
              <a:t>12</a:t>
            </a:r>
          </a:p>
        </p:txBody>
      </p:sp>
      <p:sp>
        <p:nvSpPr>
          <p:cNvPr id="4" name="Freeform 4"/>
          <p:cNvSpPr/>
          <p:nvPr/>
        </p:nvSpPr>
        <p:spPr>
          <a:xfrm>
            <a:off x="3116791" y="2291014"/>
            <a:ext cx="12401274" cy="7471768"/>
          </a:xfrm>
          <a:custGeom>
            <a:avLst/>
            <a:gdLst/>
            <a:ahLst/>
            <a:cxnLst/>
            <a:rect l="l" t="t" r="r" b="b"/>
            <a:pathLst>
              <a:path w="12401274" h="7471768">
                <a:moveTo>
                  <a:pt x="0" y="0"/>
                </a:moveTo>
                <a:lnTo>
                  <a:pt x="12401274" y="0"/>
                </a:lnTo>
                <a:lnTo>
                  <a:pt x="12401274" y="7471767"/>
                </a:lnTo>
                <a:lnTo>
                  <a:pt x="0" y="7471767"/>
                </a:lnTo>
                <a:lnTo>
                  <a:pt x="0" y="0"/>
                </a:lnTo>
                <a:close/>
              </a:path>
            </a:pathLst>
          </a:custGeom>
          <a:blipFill>
            <a:blip r:embed="rId4"/>
            <a:stretch>
              <a:fillRect/>
            </a:stretch>
          </a:blipFill>
        </p:spPr>
        <p:txBody>
          <a:bodyPr/>
          <a:lstStyle/>
          <a:p>
            <a:endParaRPr lang="en-US"/>
          </a:p>
        </p:txBody>
      </p:sp>
      <p:sp>
        <p:nvSpPr>
          <p:cNvPr id="6" name="TextBox 6"/>
          <p:cNvSpPr txBox="1"/>
          <p:nvPr/>
        </p:nvSpPr>
        <p:spPr>
          <a:xfrm>
            <a:off x="1028700" y="1101090"/>
            <a:ext cx="7510921" cy="283078"/>
          </a:xfrm>
          <a:prstGeom prst="rect">
            <a:avLst/>
          </a:prstGeom>
        </p:spPr>
        <p:txBody>
          <a:bodyPr lIns="0" tIns="0" rIns="0" bIns="0" rtlCol="0" anchor="t">
            <a:spAutoFit/>
          </a:bodyPr>
          <a:lstStyle/>
          <a:p>
            <a:pPr>
              <a:lnSpc>
                <a:spcPts val="2120"/>
              </a:lnSpc>
            </a:pPr>
            <a:r>
              <a:rPr lang="en-US" sz="2000" spc="1600">
                <a:solidFill>
                  <a:srgbClr val="FF1616"/>
                </a:solidFill>
                <a:latin typeface="Montserrat Classic Bold"/>
              </a:rPr>
              <a:t>SCREENSHOTS OF</a:t>
            </a:r>
          </a:p>
        </p:txBody>
      </p:sp>
      <p:sp>
        <p:nvSpPr>
          <p:cNvPr id="7" name="TextBox 7"/>
          <p:cNvSpPr txBox="1"/>
          <p:nvPr/>
        </p:nvSpPr>
        <p:spPr>
          <a:xfrm>
            <a:off x="1028700" y="1460500"/>
            <a:ext cx="7510921" cy="830514"/>
          </a:xfrm>
          <a:prstGeom prst="rect">
            <a:avLst/>
          </a:prstGeom>
        </p:spPr>
        <p:txBody>
          <a:bodyPr lIns="0" tIns="0" rIns="0" bIns="0" rtlCol="0" anchor="t">
            <a:spAutoFit/>
          </a:bodyPr>
          <a:lstStyle/>
          <a:p>
            <a:pPr>
              <a:lnSpc>
                <a:spcPts val="6360"/>
              </a:lnSpc>
            </a:pPr>
            <a:r>
              <a:rPr lang="en-US" sz="6000">
                <a:solidFill>
                  <a:srgbClr val="000000"/>
                </a:solidFill>
                <a:latin typeface="Montserrat Classic Bold"/>
              </a:rPr>
              <a:t>FRONTEND</a:t>
            </a:r>
          </a:p>
        </p:txBody>
      </p:sp>
      <p:pic>
        <p:nvPicPr>
          <p:cNvPr id="8" name="Picture 7">
            <a:extLst>
              <a:ext uri="{FF2B5EF4-FFF2-40B4-BE49-F238E27FC236}">
                <a16:creationId xmlns:a16="http://schemas.microsoft.com/office/drawing/2014/main" id="{7FD2F687-467C-F33B-F584-59394421BE4A}"/>
              </a:ext>
            </a:extLst>
          </p:cNvPr>
          <p:cNvPicPr>
            <a:picLocks noChangeAspect="1"/>
          </p:cNvPicPr>
          <p:nvPr/>
        </p:nvPicPr>
        <p:blipFill>
          <a:blip r:embed="rId5"/>
          <a:stretch>
            <a:fillRect/>
          </a:stretch>
        </p:blipFill>
        <p:spPr>
          <a:xfrm>
            <a:off x="4173939" y="2736596"/>
            <a:ext cx="10135082" cy="6293103"/>
          </a:xfrm>
          <a:prstGeom prst="rect">
            <a:avLst/>
          </a:prstGeom>
        </p:spPr>
      </p:pic>
    </p:spTree>
    <p:extLst>
      <p:ext uri="{BB962C8B-B14F-4D97-AF65-F5344CB8AC3E}">
        <p14:creationId xmlns:p14="http://schemas.microsoft.com/office/powerpoint/2010/main" val="7462548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V="1">
            <a:off x="15518065" y="0"/>
            <a:ext cx="2769935" cy="2769935"/>
          </a:xfrm>
          <a:custGeom>
            <a:avLst/>
            <a:gdLst/>
            <a:ahLst/>
            <a:cxnLst/>
            <a:rect l="l" t="t" r="r" b="b"/>
            <a:pathLst>
              <a:path w="2769935" h="2769935">
                <a:moveTo>
                  <a:pt x="0" y="2769935"/>
                </a:moveTo>
                <a:lnTo>
                  <a:pt x="2769935" y="2769935"/>
                </a:lnTo>
                <a:lnTo>
                  <a:pt x="2769935" y="0"/>
                </a:lnTo>
                <a:lnTo>
                  <a:pt x="0" y="0"/>
                </a:lnTo>
                <a:lnTo>
                  <a:pt x="0" y="2769935"/>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TextBox 3"/>
          <p:cNvSpPr txBox="1"/>
          <p:nvPr/>
        </p:nvSpPr>
        <p:spPr>
          <a:xfrm>
            <a:off x="14538325" y="7229475"/>
            <a:ext cx="3749675" cy="3057525"/>
          </a:xfrm>
          <a:prstGeom prst="rect">
            <a:avLst/>
          </a:prstGeom>
        </p:spPr>
        <p:txBody>
          <a:bodyPr lIns="0" tIns="0" rIns="0" bIns="0" rtlCol="0" anchor="t">
            <a:spAutoFit/>
          </a:bodyPr>
          <a:lstStyle/>
          <a:p>
            <a:pPr algn="ctr">
              <a:lnSpc>
                <a:spcPts val="24000"/>
              </a:lnSpc>
            </a:pPr>
            <a:r>
              <a:rPr lang="en-US" sz="20000">
                <a:solidFill>
                  <a:srgbClr val="F1EFEF"/>
                </a:solidFill>
                <a:latin typeface="Montserrat Classic Bold"/>
              </a:rPr>
              <a:t>12</a:t>
            </a:r>
          </a:p>
        </p:txBody>
      </p:sp>
      <p:sp>
        <p:nvSpPr>
          <p:cNvPr id="4" name="Freeform 4"/>
          <p:cNvSpPr/>
          <p:nvPr/>
        </p:nvSpPr>
        <p:spPr>
          <a:xfrm>
            <a:off x="3116791" y="2291014"/>
            <a:ext cx="12401274" cy="7471768"/>
          </a:xfrm>
          <a:custGeom>
            <a:avLst/>
            <a:gdLst/>
            <a:ahLst/>
            <a:cxnLst/>
            <a:rect l="l" t="t" r="r" b="b"/>
            <a:pathLst>
              <a:path w="12401274" h="7471768">
                <a:moveTo>
                  <a:pt x="0" y="0"/>
                </a:moveTo>
                <a:lnTo>
                  <a:pt x="12401274" y="0"/>
                </a:lnTo>
                <a:lnTo>
                  <a:pt x="12401274" y="7471767"/>
                </a:lnTo>
                <a:lnTo>
                  <a:pt x="0" y="7471767"/>
                </a:lnTo>
                <a:lnTo>
                  <a:pt x="0" y="0"/>
                </a:lnTo>
                <a:close/>
              </a:path>
            </a:pathLst>
          </a:custGeom>
          <a:blipFill>
            <a:blip r:embed="rId4"/>
            <a:stretch>
              <a:fillRect/>
            </a:stretch>
          </a:blipFill>
        </p:spPr>
        <p:txBody>
          <a:bodyPr/>
          <a:lstStyle/>
          <a:p>
            <a:endParaRPr lang="en-US"/>
          </a:p>
        </p:txBody>
      </p:sp>
      <p:sp>
        <p:nvSpPr>
          <p:cNvPr id="6" name="TextBox 6"/>
          <p:cNvSpPr txBox="1"/>
          <p:nvPr/>
        </p:nvSpPr>
        <p:spPr>
          <a:xfrm>
            <a:off x="1028700" y="1101090"/>
            <a:ext cx="7510921" cy="283078"/>
          </a:xfrm>
          <a:prstGeom prst="rect">
            <a:avLst/>
          </a:prstGeom>
        </p:spPr>
        <p:txBody>
          <a:bodyPr lIns="0" tIns="0" rIns="0" bIns="0" rtlCol="0" anchor="t">
            <a:spAutoFit/>
          </a:bodyPr>
          <a:lstStyle/>
          <a:p>
            <a:pPr>
              <a:lnSpc>
                <a:spcPts val="2120"/>
              </a:lnSpc>
            </a:pPr>
            <a:r>
              <a:rPr lang="en-US" sz="2000" spc="1600">
                <a:solidFill>
                  <a:srgbClr val="FF1616"/>
                </a:solidFill>
                <a:latin typeface="Montserrat Classic Bold"/>
              </a:rPr>
              <a:t>SCREENSHOTS OF</a:t>
            </a:r>
          </a:p>
        </p:txBody>
      </p:sp>
      <p:sp>
        <p:nvSpPr>
          <p:cNvPr id="7" name="TextBox 7"/>
          <p:cNvSpPr txBox="1"/>
          <p:nvPr/>
        </p:nvSpPr>
        <p:spPr>
          <a:xfrm>
            <a:off x="1028700" y="1460500"/>
            <a:ext cx="7510921" cy="830514"/>
          </a:xfrm>
          <a:prstGeom prst="rect">
            <a:avLst/>
          </a:prstGeom>
        </p:spPr>
        <p:txBody>
          <a:bodyPr lIns="0" tIns="0" rIns="0" bIns="0" rtlCol="0" anchor="t">
            <a:spAutoFit/>
          </a:bodyPr>
          <a:lstStyle/>
          <a:p>
            <a:pPr>
              <a:lnSpc>
                <a:spcPts val="6360"/>
              </a:lnSpc>
            </a:pPr>
            <a:r>
              <a:rPr lang="en-US" sz="6000">
                <a:solidFill>
                  <a:srgbClr val="000000"/>
                </a:solidFill>
                <a:latin typeface="Montserrat Classic Bold"/>
              </a:rPr>
              <a:t>FRONTEND</a:t>
            </a:r>
          </a:p>
        </p:txBody>
      </p:sp>
      <p:pic>
        <p:nvPicPr>
          <p:cNvPr id="9" name="Picture 8">
            <a:extLst>
              <a:ext uri="{FF2B5EF4-FFF2-40B4-BE49-F238E27FC236}">
                <a16:creationId xmlns:a16="http://schemas.microsoft.com/office/drawing/2014/main" id="{EE6B0FCC-453A-D7D9-E766-9FE350D7B76D}"/>
              </a:ext>
            </a:extLst>
          </p:cNvPr>
          <p:cNvPicPr>
            <a:picLocks noChangeAspect="1"/>
          </p:cNvPicPr>
          <p:nvPr/>
        </p:nvPicPr>
        <p:blipFill>
          <a:blip r:embed="rId5"/>
          <a:stretch>
            <a:fillRect/>
          </a:stretch>
        </p:blipFill>
        <p:spPr>
          <a:xfrm>
            <a:off x="4314757" y="2757961"/>
            <a:ext cx="9658486" cy="5946892"/>
          </a:xfrm>
          <a:prstGeom prst="rect">
            <a:avLst/>
          </a:prstGeom>
        </p:spPr>
      </p:pic>
    </p:spTree>
    <p:extLst>
      <p:ext uri="{BB962C8B-B14F-4D97-AF65-F5344CB8AC3E}">
        <p14:creationId xmlns:p14="http://schemas.microsoft.com/office/powerpoint/2010/main" val="8584122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V="1">
            <a:off x="15518065" y="0"/>
            <a:ext cx="2769935" cy="2769935"/>
          </a:xfrm>
          <a:custGeom>
            <a:avLst/>
            <a:gdLst/>
            <a:ahLst/>
            <a:cxnLst/>
            <a:rect l="l" t="t" r="r" b="b"/>
            <a:pathLst>
              <a:path w="2769935" h="2769935">
                <a:moveTo>
                  <a:pt x="0" y="2769935"/>
                </a:moveTo>
                <a:lnTo>
                  <a:pt x="2769935" y="2769935"/>
                </a:lnTo>
                <a:lnTo>
                  <a:pt x="2769935" y="0"/>
                </a:lnTo>
                <a:lnTo>
                  <a:pt x="0" y="0"/>
                </a:lnTo>
                <a:lnTo>
                  <a:pt x="0" y="2769935"/>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TextBox 3"/>
          <p:cNvSpPr txBox="1"/>
          <p:nvPr/>
        </p:nvSpPr>
        <p:spPr>
          <a:xfrm>
            <a:off x="14538325" y="7229475"/>
            <a:ext cx="3749675" cy="3057525"/>
          </a:xfrm>
          <a:prstGeom prst="rect">
            <a:avLst/>
          </a:prstGeom>
        </p:spPr>
        <p:txBody>
          <a:bodyPr lIns="0" tIns="0" rIns="0" bIns="0" rtlCol="0" anchor="t">
            <a:spAutoFit/>
          </a:bodyPr>
          <a:lstStyle/>
          <a:p>
            <a:pPr algn="ctr">
              <a:lnSpc>
                <a:spcPts val="24000"/>
              </a:lnSpc>
            </a:pPr>
            <a:r>
              <a:rPr lang="en-US" sz="20000">
                <a:solidFill>
                  <a:srgbClr val="F1EFEF"/>
                </a:solidFill>
                <a:latin typeface="Montserrat Classic Bold"/>
              </a:rPr>
              <a:t>12</a:t>
            </a:r>
          </a:p>
        </p:txBody>
      </p:sp>
      <p:sp>
        <p:nvSpPr>
          <p:cNvPr id="4" name="Freeform 4"/>
          <p:cNvSpPr/>
          <p:nvPr/>
        </p:nvSpPr>
        <p:spPr>
          <a:xfrm>
            <a:off x="3116791" y="2285571"/>
            <a:ext cx="12401274" cy="7471768"/>
          </a:xfrm>
          <a:custGeom>
            <a:avLst/>
            <a:gdLst/>
            <a:ahLst/>
            <a:cxnLst/>
            <a:rect l="l" t="t" r="r" b="b"/>
            <a:pathLst>
              <a:path w="12401274" h="7471768">
                <a:moveTo>
                  <a:pt x="0" y="0"/>
                </a:moveTo>
                <a:lnTo>
                  <a:pt x="12401274" y="0"/>
                </a:lnTo>
                <a:lnTo>
                  <a:pt x="12401274" y="7471767"/>
                </a:lnTo>
                <a:lnTo>
                  <a:pt x="0" y="7471767"/>
                </a:lnTo>
                <a:lnTo>
                  <a:pt x="0" y="0"/>
                </a:lnTo>
                <a:close/>
              </a:path>
            </a:pathLst>
          </a:custGeom>
          <a:blipFill>
            <a:blip r:embed="rId4"/>
            <a:stretch>
              <a:fillRect/>
            </a:stretch>
          </a:blipFill>
        </p:spPr>
        <p:txBody>
          <a:bodyPr/>
          <a:lstStyle/>
          <a:p>
            <a:endParaRPr lang="en-US"/>
          </a:p>
        </p:txBody>
      </p:sp>
      <p:sp>
        <p:nvSpPr>
          <p:cNvPr id="6" name="TextBox 6"/>
          <p:cNvSpPr txBox="1"/>
          <p:nvPr/>
        </p:nvSpPr>
        <p:spPr>
          <a:xfrm>
            <a:off x="1028700" y="1101090"/>
            <a:ext cx="7510921" cy="283078"/>
          </a:xfrm>
          <a:prstGeom prst="rect">
            <a:avLst/>
          </a:prstGeom>
        </p:spPr>
        <p:txBody>
          <a:bodyPr lIns="0" tIns="0" rIns="0" bIns="0" rtlCol="0" anchor="t">
            <a:spAutoFit/>
          </a:bodyPr>
          <a:lstStyle/>
          <a:p>
            <a:pPr>
              <a:lnSpc>
                <a:spcPts val="2120"/>
              </a:lnSpc>
            </a:pPr>
            <a:r>
              <a:rPr lang="en-US" sz="2000" spc="1600">
                <a:solidFill>
                  <a:srgbClr val="FF1616"/>
                </a:solidFill>
                <a:latin typeface="Montserrat Classic Bold"/>
              </a:rPr>
              <a:t>SCREENSHOTS OF</a:t>
            </a:r>
          </a:p>
        </p:txBody>
      </p:sp>
      <p:sp>
        <p:nvSpPr>
          <p:cNvPr id="7" name="TextBox 7"/>
          <p:cNvSpPr txBox="1"/>
          <p:nvPr/>
        </p:nvSpPr>
        <p:spPr>
          <a:xfrm>
            <a:off x="1028700" y="1460500"/>
            <a:ext cx="7510921" cy="830514"/>
          </a:xfrm>
          <a:prstGeom prst="rect">
            <a:avLst/>
          </a:prstGeom>
        </p:spPr>
        <p:txBody>
          <a:bodyPr lIns="0" tIns="0" rIns="0" bIns="0" rtlCol="0" anchor="t">
            <a:spAutoFit/>
          </a:bodyPr>
          <a:lstStyle/>
          <a:p>
            <a:pPr>
              <a:lnSpc>
                <a:spcPts val="6360"/>
              </a:lnSpc>
            </a:pPr>
            <a:r>
              <a:rPr lang="en-US" sz="6000">
                <a:solidFill>
                  <a:srgbClr val="000000"/>
                </a:solidFill>
                <a:latin typeface="Montserrat Classic Bold"/>
              </a:rPr>
              <a:t>FRONTEND</a:t>
            </a:r>
          </a:p>
        </p:txBody>
      </p:sp>
      <p:pic>
        <p:nvPicPr>
          <p:cNvPr id="8" name="Picture 7">
            <a:extLst>
              <a:ext uri="{FF2B5EF4-FFF2-40B4-BE49-F238E27FC236}">
                <a16:creationId xmlns:a16="http://schemas.microsoft.com/office/drawing/2014/main" id="{B663BC19-E7C9-62C2-AC54-78471A326EE2}"/>
              </a:ext>
            </a:extLst>
          </p:cNvPr>
          <p:cNvPicPr>
            <a:picLocks noChangeAspect="1"/>
          </p:cNvPicPr>
          <p:nvPr/>
        </p:nvPicPr>
        <p:blipFill>
          <a:blip r:embed="rId5"/>
          <a:stretch>
            <a:fillRect/>
          </a:stretch>
        </p:blipFill>
        <p:spPr>
          <a:xfrm>
            <a:off x="4732880" y="2628900"/>
            <a:ext cx="9169096" cy="6290426"/>
          </a:xfrm>
          <a:prstGeom prst="rect">
            <a:avLst/>
          </a:prstGeom>
        </p:spPr>
      </p:pic>
    </p:spTree>
    <p:extLst>
      <p:ext uri="{BB962C8B-B14F-4D97-AF65-F5344CB8AC3E}">
        <p14:creationId xmlns:p14="http://schemas.microsoft.com/office/powerpoint/2010/main" val="10427511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V="1">
            <a:off x="15518065" y="0"/>
            <a:ext cx="2769935" cy="2769935"/>
          </a:xfrm>
          <a:custGeom>
            <a:avLst/>
            <a:gdLst/>
            <a:ahLst/>
            <a:cxnLst/>
            <a:rect l="l" t="t" r="r" b="b"/>
            <a:pathLst>
              <a:path w="2769935" h="2769935">
                <a:moveTo>
                  <a:pt x="0" y="2769935"/>
                </a:moveTo>
                <a:lnTo>
                  <a:pt x="2769935" y="2769935"/>
                </a:lnTo>
                <a:lnTo>
                  <a:pt x="2769935" y="0"/>
                </a:lnTo>
                <a:lnTo>
                  <a:pt x="0" y="0"/>
                </a:lnTo>
                <a:lnTo>
                  <a:pt x="0" y="2769935"/>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TextBox 3"/>
          <p:cNvSpPr txBox="1"/>
          <p:nvPr/>
        </p:nvSpPr>
        <p:spPr>
          <a:xfrm>
            <a:off x="14538325" y="7229475"/>
            <a:ext cx="3749675" cy="3057525"/>
          </a:xfrm>
          <a:prstGeom prst="rect">
            <a:avLst/>
          </a:prstGeom>
        </p:spPr>
        <p:txBody>
          <a:bodyPr lIns="0" tIns="0" rIns="0" bIns="0" rtlCol="0" anchor="t">
            <a:spAutoFit/>
          </a:bodyPr>
          <a:lstStyle/>
          <a:p>
            <a:pPr algn="ctr">
              <a:lnSpc>
                <a:spcPts val="24000"/>
              </a:lnSpc>
            </a:pPr>
            <a:r>
              <a:rPr lang="en-US" sz="20000">
                <a:solidFill>
                  <a:srgbClr val="F1EFEF"/>
                </a:solidFill>
                <a:latin typeface="Montserrat Classic Bold"/>
              </a:rPr>
              <a:t>12</a:t>
            </a:r>
          </a:p>
        </p:txBody>
      </p:sp>
      <p:sp>
        <p:nvSpPr>
          <p:cNvPr id="4" name="Freeform 4"/>
          <p:cNvSpPr/>
          <p:nvPr/>
        </p:nvSpPr>
        <p:spPr>
          <a:xfrm>
            <a:off x="3116791" y="2285571"/>
            <a:ext cx="12401274" cy="7471768"/>
          </a:xfrm>
          <a:custGeom>
            <a:avLst/>
            <a:gdLst/>
            <a:ahLst/>
            <a:cxnLst/>
            <a:rect l="l" t="t" r="r" b="b"/>
            <a:pathLst>
              <a:path w="12401274" h="7471768">
                <a:moveTo>
                  <a:pt x="0" y="0"/>
                </a:moveTo>
                <a:lnTo>
                  <a:pt x="12401274" y="0"/>
                </a:lnTo>
                <a:lnTo>
                  <a:pt x="12401274" y="7471767"/>
                </a:lnTo>
                <a:lnTo>
                  <a:pt x="0" y="7471767"/>
                </a:lnTo>
                <a:lnTo>
                  <a:pt x="0" y="0"/>
                </a:lnTo>
                <a:close/>
              </a:path>
            </a:pathLst>
          </a:custGeom>
          <a:blipFill>
            <a:blip r:embed="rId4"/>
            <a:stretch>
              <a:fillRect/>
            </a:stretch>
          </a:blipFill>
        </p:spPr>
        <p:txBody>
          <a:bodyPr/>
          <a:lstStyle/>
          <a:p>
            <a:endParaRPr lang="en-US"/>
          </a:p>
        </p:txBody>
      </p:sp>
      <p:sp>
        <p:nvSpPr>
          <p:cNvPr id="6" name="TextBox 6"/>
          <p:cNvSpPr txBox="1"/>
          <p:nvPr/>
        </p:nvSpPr>
        <p:spPr>
          <a:xfrm>
            <a:off x="1028700" y="1101090"/>
            <a:ext cx="7510921" cy="283078"/>
          </a:xfrm>
          <a:prstGeom prst="rect">
            <a:avLst/>
          </a:prstGeom>
        </p:spPr>
        <p:txBody>
          <a:bodyPr lIns="0" tIns="0" rIns="0" bIns="0" rtlCol="0" anchor="t">
            <a:spAutoFit/>
          </a:bodyPr>
          <a:lstStyle/>
          <a:p>
            <a:pPr>
              <a:lnSpc>
                <a:spcPts val="2120"/>
              </a:lnSpc>
            </a:pPr>
            <a:r>
              <a:rPr lang="en-US" sz="2000" spc="1600">
                <a:solidFill>
                  <a:srgbClr val="FF1616"/>
                </a:solidFill>
                <a:latin typeface="Montserrat Classic Bold"/>
              </a:rPr>
              <a:t>SCREENSHOTS OF</a:t>
            </a:r>
          </a:p>
        </p:txBody>
      </p:sp>
      <p:sp>
        <p:nvSpPr>
          <p:cNvPr id="7" name="TextBox 7"/>
          <p:cNvSpPr txBox="1"/>
          <p:nvPr/>
        </p:nvSpPr>
        <p:spPr>
          <a:xfrm>
            <a:off x="1028700" y="1460500"/>
            <a:ext cx="7510921" cy="830514"/>
          </a:xfrm>
          <a:prstGeom prst="rect">
            <a:avLst/>
          </a:prstGeom>
        </p:spPr>
        <p:txBody>
          <a:bodyPr lIns="0" tIns="0" rIns="0" bIns="0" rtlCol="0" anchor="t">
            <a:spAutoFit/>
          </a:bodyPr>
          <a:lstStyle/>
          <a:p>
            <a:pPr>
              <a:lnSpc>
                <a:spcPts val="6360"/>
              </a:lnSpc>
            </a:pPr>
            <a:r>
              <a:rPr lang="en-US" sz="6000">
                <a:solidFill>
                  <a:srgbClr val="000000"/>
                </a:solidFill>
                <a:latin typeface="Montserrat Classic Bold"/>
              </a:rPr>
              <a:t>FRONTEND</a:t>
            </a:r>
          </a:p>
        </p:txBody>
      </p:sp>
      <p:pic>
        <p:nvPicPr>
          <p:cNvPr id="9" name="Picture 8">
            <a:extLst>
              <a:ext uri="{FF2B5EF4-FFF2-40B4-BE49-F238E27FC236}">
                <a16:creationId xmlns:a16="http://schemas.microsoft.com/office/drawing/2014/main" id="{939E04EF-DD22-B554-5E85-65F36FFCF6B6}"/>
              </a:ext>
            </a:extLst>
          </p:cNvPr>
          <p:cNvPicPr>
            <a:picLocks noChangeAspect="1"/>
          </p:cNvPicPr>
          <p:nvPr/>
        </p:nvPicPr>
        <p:blipFill>
          <a:blip r:embed="rId5"/>
          <a:stretch>
            <a:fillRect/>
          </a:stretch>
        </p:blipFill>
        <p:spPr>
          <a:xfrm>
            <a:off x="5029200" y="2679584"/>
            <a:ext cx="8840509" cy="6146916"/>
          </a:xfrm>
          <a:prstGeom prst="rect">
            <a:avLst/>
          </a:prstGeom>
        </p:spPr>
      </p:pic>
    </p:spTree>
    <p:extLst>
      <p:ext uri="{BB962C8B-B14F-4D97-AF65-F5344CB8AC3E}">
        <p14:creationId xmlns:p14="http://schemas.microsoft.com/office/powerpoint/2010/main" val="10829401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p:cNvSpPr txBox="1"/>
          <p:nvPr/>
        </p:nvSpPr>
        <p:spPr>
          <a:xfrm>
            <a:off x="1351832" y="1618874"/>
            <a:ext cx="5252005" cy="294005"/>
          </a:xfrm>
          <a:prstGeom prst="rect">
            <a:avLst/>
          </a:prstGeom>
        </p:spPr>
        <p:txBody>
          <a:bodyPr lIns="0" tIns="0" rIns="0" bIns="0" rtlCol="0" anchor="t">
            <a:spAutoFit/>
          </a:bodyPr>
          <a:lstStyle/>
          <a:p>
            <a:pPr>
              <a:lnSpc>
                <a:spcPts val="2260"/>
              </a:lnSpc>
            </a:pPr>
            <a:r>
              <a:rPr lang="en-US" sz="2000" spc="1600" dirty="0">
                <a:solidFill>
                  <a:srgbClr val="FF1616"/>
                </a:solidFill>
                <a:latin typeface="Montserrat Classic Bold"/>
              </a:rPr>
              <a:t>A Long Term</a:t>
            </a:r>
          </a:p>
        </p:txBody>
      </p:sp>
      <p:sp>
        <p:nvSpPr>
          <p:cNvPr id="5" name="TextBox 5"/>
          <p:cNvSpPr txBox="1"/>
          <p:nvPr/>
        </p:nvSpPr>
        <p:spPr>
          <a:xfrm>
            <a:off x="1351832" y="1865327"/>
            <a:ext cx="8858968" cy="1154162"/>
          </a:xfrm>
          <a:prstGeom prst="rect">
            <a:avLst/>
          </a:prstGeom>
        </p:spPr>
        <p:txBody>
          <a:bodyPr wrap="square" lIns="0" tIns="0" rIns="0" bIns="0" rtlCol="0" anchor="t">
            <a:spAutoFit/>
          </a:bodyPr>
          <a:lstStyle/>
          <a:p>
            <a:pPr>
              <a:lnSpc>
                <a:spcPts val="9040"/>
              </a:lnSpc>
            </a:pPr>
            <a:r>
              <a:rPr lang="en-US" sz="8000" dirty="0">
                <a:solidFill>
                  <a:srgbClr val="000000"/>
                </a:solidFill>
                <a:latin typeface="Montserrat Classic Bold"/>
              </a:rPr>
              <a:t>FUTURE WORK</a:t>
            </a:r>
          </a:p>
        </p:txBody>
      </p:sp>
      <p:sp>
        <p:nvSpPr>
          <p:cNvPr id="10" name="Freeform 10"/>
          <p:cNvSpPr/>
          <p:nvPr/>
        </p:nvSpPr>
        <p:spPr>
          <a:xfrm>
            <a:off x="-691032" y="-3824459"/>
            <a:ext cx="19670065" cy="5255628"/>
          </a:xfrm>
          <a:custGeom>
            <a:avLst/>
            <a:gdLst/>
            <a:ahLst/>
            <a:cxnLst/>
            <a:rect l="l" t="t" r="r" b="b"/>
            <a:pathLst>
              <a:path w="19670065" h="5255628">
                <a:moveTo>
                  <a:pt x="0" y="0"/>
                </a:moveTo>
                <a:lnTo>
                  <a:pt x="19670064" y="0"/>
                </a:lnTo>
                <a:lnTo>
                  <a:pt x="19670064" y="5255629"/>
                </a:lnTo>
                <a:lnTo>
                  <a:pt x="0" y="525562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11" name="Group 4">
            <a:extLst>
              <a:ext uri="{FF2B5EF4-FFF2-40B4-BE49-F238E27FC236}">
                <a16:creationId xmlns:a16="http://schemas.microsoft.com/office/drawing/2014/main" id="{6F502991-4492-61C2-71F8-55016759A963}"/>
              </a:ext>
            </a:extLst>
          </p:cNvPr>
          <p:cNvGrpSpPr/>
          <p:nvPr/>
        </p:nvGrpSpPr>
        <p:grpSpPr>
          <a:xfrm>
            <a:off x="1066800" y="3771900"/>
            <a:ext cx="15316200" cy="1969482"/>
            <a:chOff x="0" y="0"/>
            <a:chExt cx="13345287" cy="1121843"/>
          </a:xfrm>
        </p:grpSpPr>
        <p:sp>
          <p:nvSpPr>
            <p:cNvPr id="12" name="TextBox 5">
              <a:extLst>
                <a:ext uri="{FF2B5EF4-FFF2-40B4-BE49-F238E27FC236}">
                  <a16:creationId xmlns:a16="http://schemas.microsoft.com/office/drawing/2014/main" id="{E48FADA1-9498-44B4-7371-898CAED9EE93}"/>
                </a:ext>
              </a:extLst>
            </p:cNvPr>
            <p:cNvSpPr txBox="1"/>
            <p:nvPr/>
          </p:nvSpPr>
          <p:spPr>
            <a:xfrm>
              <a:off x="1396315" y="0"/>
              <a:ext cx="11948972" cy="315565"/>
            </a:xfrm>
            <a:prstGeom prst="rect">
              <a:avLst/>
            </a:prstGeom>
          </p:spPr>
          <p:txBody>
            <a:bodyPr lIns="0" tIns="0" rIns="0" bIns="0" rtlCol="0" anchor="t">
              <a:spAutoFit/>
            </a:bodyPr>
            <a:lstStyle/>
            <a:p>
              <a:pPr algn="just">
                <a:spcBef>
                  <a:spcPts val="600"/>
                </a:spcBef>
                <a:spcAft>
                  <a:spcPts val="1200"/>
                </a:spcAft>
              </a:pPr>
              <a:r>
                <a:rPr lang="en-IE" sz="3600" b="1" dirty="0">
                  <a:latin typeface="Times New Roman" panose="02020603050405020304" pitchFamily="18" charset="0"/>
                  <a:ea typeface="Times New Roman" panose="02020603050405020304" pitchFamily="18" charset="0"/>
                </a:rPr>
                <a:t>Vehicle Condition Detection</a:t>
              </a:r>
              <a:r>
                <a:rPr lang="en-IE" sz="3600" b="1" dirty="0">
                  <a:effectLst/>
                  <a:latin typeface="Times New Roman" panose="02020603050405020304" pitchFamily="18" charset="0"/>
                  <a:ea typeface="Times New Roman" panose="02020603050405020304" pitchFamily="18" charset="0"/>
                </a:rPr>
                <a:t> with Computer Vision</a:t>
              </a:r>
              <a:endParaRPr lang="en-PK" sz="3600" dirty="0">
                <a:effectLst/>
                <a:latin typeface="Times New Roman" panose="02020603050405020304" pitchFamily="18" charset="0"/>
                <a:ea typeface="Times New Roman" panose="02020603050405020304" pitchFamily="18" charset="0"/>
              </a:endParaRPr>
            </a:p>
          </p:txBody>
        </p:sp>
        <p:sp>
          <p:nvSpPr>
            <p:cNvPr id="13" name="TextBox 6">
              <a:extLst>
                <a:ext uri="{FF2B5EF4-FFF2-40B4-BE49-F238E27FC236}">
                  <a16:creationId xmlns:a16="http://schemas.microsoft.com/office/drawing/2014/main" id="{26036084-59F3-FA7E-4BAD-B5C4A36D3395}"/>
                </a:ext>
              </a:extLst>
            </p:cNvPr>
            <p:cNvSpPr txBox="1"/>
            <p:nvPr/>
          </p:nvSpPr>
          <p:spPr>
            <a:xfrm>
              <a:off x="0" y="127309"/>
              <a:ext cx="1396315" cy="914400"/>
            </a:xfrm>
            <a:prstGeom prst="rect">
              <a:avLst/>
            </a:prstGeom>
          </p:spPr>
          <p:txBody>
            <a:bodyPr lIns="0" tIns="0" rIns="0" bIns="0" rtlCol="0" anchor="t">
              <a:spAutoFit/>
            </a:bodyPr>
            <a:lstStyle/>
            <a:p>
              <a:pPr marL="0" lvl="1" indent="0" algn="ctr">
                <a:lnSpc>
                  <a:spcPts val="5999"/>
                </a:lnSpc>
                <a:spcBef>
                  <a:spcPct val="0"/>
                </a:spcBef>
              </a:pPr>
              <a:r>
                <a:rPr lang="en-US" sz="3999" dirty="0">
                  <a:solidFill>
                    <a:srgbClr val="193447"/>
                  </a:solidFill>
                  <a:latin typeface="Montserrat Classic Bold"/>
                </a:rPr>
                <a:t>01</a:t>
              </a:r>
            </a:p>
          </p:txBody>
        </p:sp>
        <p:sp>
          <p:nvSpPr>
            <p:cNvPr id="14" name="TextBox 5">
              <a:extLst>
                <a:ext uri="{FF2B5EF4-FFF2-40B4-BE49-F238E27FC236}">
                  <a16:creationId xmlns:a16="http://schemas.microsoft.com/office/drawing/2014/main" id="{C4F89A6C-C626-EE6A-7575-78F3A187F915}"/>
                </a:ext>
              </a:extLst>
            </p:cNvPr>
            <p:cNvSpPr txBox="1"/>
            <p:nvPr/>
          </p:nvSpPr>
          <p:spPr>
            <a:xfrm>
              <a:off x="1396314" y="324166"/>
              <a:ext cx="11948972" cy="797677"/>
            </a:xfrm>
            <a:prstGeom prst="rect">
              <a:avLst/>
            </a:prstGeom>
          </p:spPr>
          <p:txBody>
            <a:bodyPr lIns="0" tIns="0" rIns="0" bIns="0" rtlCol="0" anchor="t">
              <a:spAutoFit/>
            </a:bodyPr>
            <a:lstStyle/>
            <a:p>
              <a:pPr algn="just">
                <a:spcBef>
                  <a:spcPts val="600"/>
                </a:spcBef>
                <a:spcAft>
                  <a:spcPts val="1200"/>
                </a:spcAft>
              </a:pPr>
              <a:r>
                <a:rPr lang="en-IE" sz="2600" dirty="0">
                  <a:effectLst/>
                  <a:latin typeface="Times New Roman" panose="02020603050405020304" pitchFamily="18" charset="0"/>
                  <a:ea typeface="Times New Roman" panose="02020603050405020304" pitchFamily="18" charset="0"/>
                </a:rPr>
                <a:t>Employ convolutional neural networks (CNNs) to process and analyse car images, enabling the detection of scratches and other damages with a high degree of accuracy.</a:t>
              </a:r>
              <a:endParaRPr lang="en-PK" sz="2600" dirty="0">
                <a:effectLst/>
                <a:latin typeface="Times New Roman" panose="02020603050405020304" pitchFamily="18" charset="0"/>
                <a:ea typeface="Times New Roman" panose="02020603050405020304" pitchFamily="18" charset="0"/>
              </a:endParaRPr>
            </a:p>
            <a:p>
              <a:pPr algn="just">
                <a:spcBef>
                  <a:spcPts val="600"/>
                </a:spcBef>
                <a:spcAft>
                  <a:spcPts val="1200"/>
                </a:spcAft>
              </a:pPr>
              <a:endParaRPr lang="en-US" sz="2400" dirty="0">
                <a:effectLst/>
                <a:latin typeface="Times New Roman" panose="02020603050405020304" pitchFamily="18" charset="0"/>
                <a:ea typeface="Times New Roman" panose="02020603050405020304" pitchFamily="18" charset="0"/>
              </a:endParaRPr>
            </a:p>
          </p:txBody>
        </p:sp>
      </p:grpSp>
      <p:grpSp>
        <p:nvGrpSpPr>
          <p:cNvPr id="15" name="Group 4">
            <a:extLst>
              <a:ext uri="{FF2B5EF4-FFF2-40B4-BE49-F238E27FC236}">
                <a16:creationId xmlns:a16="http://schemas.microsoft.com/office/drawing/2014/main" id="{40BB742D-FD74-E3A7-B312-8547F0E17A94}"/>
              </a:ext>
            </a:extLst>
          </p:cNvPr>
          <p:cNvGrpSpPr/>
          <p:nvPr/>
        </p:nvGrpSpPr>
        <p:grpSpPr>
          <a:xfrm>
            <a:off x="1066799" y="5681889"/>
            <a:ext cx="15316200" cy="1369317"/>
            <a:chOff x="0" y="0"/>
            <a:chExt cx="13345287" cy="779981"/>
          </a:xfrm>
        </p:grpSpPr>
        <p:sp>
          <p:nvSpPr>
            <p:cNvPr id="16" name="TextBox 5">
              <a:extLst>
                <a:ext uri="{FF2B5EF4-FFF2-40B4-BE49-F238E27FC236}">
                  <a16:creationId xmlns:a16="http://schemas.microsoft.com/office/drawing/2014/main" id="{1D465D04-0DAA-CA1B-AD48-D666D79A9970}"/>
                </a:ext>
              </a:extLst>
            </p:cNvPr>
            <p:cNvSpPr txBox="1"/>
            <p:nvPr/>
          </p:nvSpPr>
          <p:spPr>
            <a:xfrm>
              <a:off x="1396315" y="0"/>
              <a:ext cx="11948972" cy="315565"/>
            </a:xfrm>
            <a:prstGeom prst="rect">
              <a:avLst/>
            </a:prstGeom>
          </p:spPr>
          <p:txBody>
            <a:bodyPr lIns="0" tIns="0" rIns="0" bIns="0" rtlCol="0" anchor="t">
              <a:spAutoFit/>
            </a:bodyPr>
            <a:lstStyle/>
            <a:p>
              <a:pPr algn="just">
                <a:spcBef>
                  <a:spcPts val="600"/>
                </a:spcBef>
                <a:spcAft>
                  <a:spcPts val="1200"/>
                </a:spcAft>
              </a:pPr>
              <a:r>
                <a:rPr lang="en-IE" sz="3600" b="1" dirty="0">
                  <a:latin typeface="Times New Roman" panose="02020603050405020304" pitchFamily="18" charset="0"/>
                  <a:ea typeface="Times New Roman" panose="02020603050405020304" pitchFamily="18" charset="0"/>
                </a:rPr>
                <a:t>Integration with Emerging Technologies</a:t>
              </a:r>
              <a:endParaRPr lang="en-PK" sz="3600" dirty="0">
                <a:effectLst/>
                <a:latin typeface="Times New Roman" panose="02020603050405020304" pitchFamily="18" charset="0"/>
                <a:ea typeface="Times New Roman" panose="02020603050405020304" pitchFamily="18" charset="0"/>
              </a:endParaRPr>
            </a:p>
          </p:txBody>
        </p:sp>
        <p:sp>
          <p:nvSpPr>
            <p:cNvPr id="17" name="TextBox 6">
              <a:extLst>
                <a:ext uri="{FF2B5EF4-FFF2-40B4-BE49-F238E27FC236}">
                  <a16:creationId xmlns:a16="http://schemas.microsoft.com/office/drawing/2014/main" id="{10DEC281-B4C3-6199-0E3D-540EA47146AB}"/>
                </a:ext>
              </a:extLst>
            </p:cNvPr>
            <p:cNvSpPr txBox="1"/>
            <p:nvPr/>
          </p:nvSpPr>
          <p:spPr>
            <a:xfrm>
              <a:off x="0" y="127309"/>
              <a:ext cx="1396315" cy="385397"/>
            </a:xfrm>
            <a:prstGeom prst="rect">
              <a:avLst/>
            </a:prstGeom>
          </p:spPr>
          <p:txBody>
            <a:bodyPr lIns="0" tIns="0" rIns="0" bIns="0" rtlCol="0" anchor="t">
              <a:spAutoFit/>
            </a:bodyPr>
            <a:lstStyle/>
            <a:p>
              <a:pPr marL="0" lvl="1" indent="0" algn="ctr">
                <a:lnSpc>
                  <a:spcPts val="5999"/>
                </a:lnSpc>
                <a:spcBef>
                  <a:spcPct val="0"/>
                </a:spcBef>
              </a:pPr>
              <a:r>
                <a:rPr lang="en-US" sz="3999" dirty="0">
                  <a:solidFill>
                    <a:srgbClr val="193447"/>
                  </a:solidFill>
                  <a:latin typeface="Montserrat Classic Bold"/>
                </a:rPr>
                <a:t>02</a:t>
              </a:r>
            </a:p>
          </p:txBody>
        </p:sp>
        <p:sp>
          <p:nvSpPr>
            <p:cNvPr id="18" name="TextBox 5">
              <a:extLst>
                <a:ext uri="{FF2B5EF4-FFF2-40B4-BE49-F238E27FC236}">
                  <a16:creationId xmlns:a16="http://schemas.microsoft.com/office/drawing/2014/main" id="{A50E7666-F205-0837-6D34-7FD75D09467E}"/>
                </a:ext>
              </a:extLst>
            </p:cNvPr>
            <p:cNvSpPr txBox="1"/>
            <p:nvPr/>
          </p:nvSpPr>
          <p:spPr>
            <a:xfrm>
              <a:off x="1396314" y="324166"/>
              <a:ext cx="11948972" cy="455815"/>
            </a:xfrm>
            <a:prstGeom prst="rect">
              <a:avLst/>
            </a:prstGeom>
          </p:spPr>
          <p:txBody>
            <a:bodyPr lIns="0" tIns="0" rIns="0" bIns="0" rtlCol="0" anchor="t">
              <a:spAutoFit/>
            </a:bodyPr>
            <a:lstStyle/>
            <a:p>
              <a:pPr algn="just">
                <a:spcBef>
                  <a:spcPts val="600"/>
                </a:spcBef>
                <a:spcAft>
                  <a:spcPts val="1200"/>
                </a:spcAft>
              </a:pPr>
              <a:r>
                <a:rPr lang="en-US" sz="2600" dirty="0">
                  <a:effectLst/>
                  <a:latin typeface="Times New Roman" panose="02020603050405020304" pitchFamily="18" charset="0"/>
                  <a:ea typeface="Times New Roman" panose="02020603050405020304" pitchFamily="18" charset="0"/>
                </a:rPr>
                <a:t>Explore the seamless incorporation of AR and VR technologies to offer virtual car test drives and immersive experiences. </a:t>
              </a:r>
              <a:endParaRPr lang="en-US" sz="2400" dirty="0">
                <a:effectLst/>
                <a:latin typeface="Times New Roman" panose="02020603050405020304" pitchFamily="18" charset="0"/>
                <a:ea typeface="Times New Roman" panose="02020603050405020304" pitchFamily="18" charset="0"/>
              </a:endParaRPr>
            </a:p>
          </p:txBody>
        </p:sp>
      </p:grpSp>
      <p:grpSp>
        <p:nvGrpSpPr>
          <p:cNvPr id="19" name="Group 4">
            <a:extLst>
              <a:ext uri="{FF2B5EF4-FFF2-40B4-BE49-F238E27FC236}">
                <a16:creationId xmlns:a16="http://schemas.microsoft.com/office/drawing/2014/main" id="{CF2B2EEF-E3D9-F890-D9E2-011A15A228B2}"/>
              </a:ext>
            </a:extLst>
          </p:cNvPr>
          <p:cNvGrpSpPr/>
          <p:nvPr/>
        </p:nvGrpSpPr>
        <p:grpSpPr>
          <a:xfrm>
            <a:off x="1090046" y="7298809"/>
            <a:ext cx="15316200" cy="1369317"/>
            <a:chOff x="0" y="0"/>
            <a:chExt cx="13345287" cy="779981"/>
          </a:xfrm>
        </p:grpSpPr>
        <p:sp>
          <p:nvSpPr>
            <p:cNvPr id="20" name="TextBox 5">
              <a:extLst>
                <a:ext uri="{FF2B5EF4-FFF2-40B4-BE49-F238E27FC236}">
                  <a16:creationId xmlns:a16="http://schemas.microsoft.com/office/drawing/2014/main" id="{4769BF99-B093-733F-6150-181346E2C2B6}"/>
                </a:ext>
              </a:extLst>
            </p:cNvPr>
            <p:cNvSpPr txBox="1"/>
            <p:nvPr/>
          </p:nvSpPr>
          <p:spPr>
            <a:xfrm>
              <a:off x="1396315" y="0"/>
              <a:ext cx="11948972" cy="315565"/>
            </a:xfrm>
            <a:prstGeom prst="rect">
              <a:avLst/>
            </a:prstGeom>
          </p:spPr>
          <p:txBody>
            <a:bodyPr lIns="0" tIns="0" rIns="0" bIns="0" rtlCol="0" anchor="t">
              <a:spAutoFit/>
            </a:bodyPr>
            <a:lstStyle/>
            <a:p>
              <a:pPr algn="just">
                <a:spcBef>
                  <a:spcPts val="600"/>
                </a:spcBef>
                <a:spcAft>
                  <a:spcPts val="1200"/>
                </a:spcAft>
              </a:pPr>
              <a:r>
                <a:rPr lang="en-IE" sz="3600" b="1" dirty="0">
                  <a:latin typeface="Times New Roman" panose="02020603050405020304" pitchFamily="18" charset="0"/>
                  <a:ea typeface="Times New Roman" panose="02020603050405020304" pitchFamily="18" charset="0"/>
                </a:rPr>
                <a:t>Collaboration and Partnerships</a:t>
              </a:r>
              <a:endParaRPr lang="en-PK" sz="3600" dirty="0">
                <a:effectLst/>
                <a:latin typeface="Times New Roman" panose="02020603050405020304" pitchFamily="18" charset="0"/>
                <a:ea typeface="Times New Roman" panose="02020603050405020304" pitchFamily="18" charset="0"/>
              </a:endParaRPr>
            </a:p>
          </p:txBody>
        </p:sp>
        <p:sp>
          <p:nvSpPr>
            <p:cNvPr id="21" name="TextBox 6">
              <a:extLst>
                <a:ext uri="{FF2B5EF4-FFF2-40B4-BE49-F238E27FC236}">
                  <a16:creationId xmlns:a16="http://schemas.microsoft.com/office/drawing/2014/main" id="{74979902-E61A-0510-C06D-E13B71360638}"/>
                </a:ext>
              </a:extLst>
            </p:cNvPr>
            <p:cNvSpPr txBox="1"/>
            <p:nvPr/>
          </p:nvSpPr>
          <p:spPr>
            <a:xfrm>
              <a:off x="0" y="127309"/>
              <a:ext cx="1396315" cy="385397"/>
            </a:xfrm>
            <a:prstGeom prst="rect">
              <a:avLst/>
            </a:prstGeom>
          </p:spPr>
          <p:txBody>
            <a:bodyPr lIns="0" tIns="0" rIns="0" bIns="0" rtlCol="0" anchor="t">
              <a:spAutoFit/>
            </a:bodyPr>
            <a:lstStyle/>
            <a:p>
              <a:pPr marL="0" lvl="1" indent="0" algn="ctr">
                <a:lnSpc>
                  <a:spcPts val="5999"/>
                </a:lnSpc>
                <a:spcBef>
                  <a:spcPct val="0"/>
                </a:spcBef>
              </a:pPr>
              <a:r>
                <a:rPr lang="en-US" sz="3999" dirty="0">
                  <a:solidFill>
                    <a:srgbClr val="193447"/>
                  </a:solidFill>
                  <a:latin typeface="Montserrat Classic Bold"/>
                </a:rPr>
                <a:t>03</a:t>
              </a:r>
            </a:p>
          </p:txBody>
        </p:sp>
        <p:sp>
          <p:nvSpPr>
            <p:cNvPr id="22" name="TextBox 5">
              <a:extLst>
                <a:ext uri="{FF2B5EF4-FFF2-40B4-BE49-F238E27FC236}">
                  <a16:creationId xmlns:a16="http://schemas.microsoft.com/office/drawing/2014/main" id="{037B1035-75AD-9BBF-633C-7821E73751FC}"/>
                </a:ext>
              </a:extLst>
            </p:cNvPr>
            <p:cNvSpPr txBox="1"/>
            <p:nvPr/>
          </p:nvSpPr>
          <p:spPr>
            <a:xfrm>
              <a:off x="1396314" y="324166"/>
              <a:ext cx="11948972" cy="455815"/>
            </a:xfrm>
            <a:prstGeom prst="rect">
              <a:avLst/>
            </a:prstGeom>
          </p:spPr>
          <p:txBody>
            <a:bodyPr lIns="0" tIns="0" rIns="0" bIns="0" rtlCol="0" anchor="t">
              <a:spAutoFit/>
            </a:bodyPr>
            <a:lstStyle/>
            <a:p>
              <a:pPr algn="just">
                <a:spcBef>
                  <a:spcPts val="600"/>
                </a:spcBef>
                <a:spcAft>
                  <a:spcPts val="1200"/>
                </a:spcAft>
              </a:pPr>
              <a:r>
                <a:rPr lang="en-US" sz="2600" dirty="0">
                  <a:effectLst/>
                  <a:latin typeface="Times New Roman" panose="02020603050405020304" pitchFamily="18" charset="0"/>
                  <a:ea typeface="Times New Roman" panose="02020603050405020304" pitchFamily="18" charset="0"/>
                </a:rPr>
                <a:t>Explore partnerships with car dealerships to enhance the availability of real-time market data and improve the accuracy of predictions. </a:t>
              </a:r>
              <a:endParaRPr lang="en-US" sz="2400" dirty="0">
                <a:effectLst/>
                <a:latin typeface="Times New Roman" panose="02020603050405020304" pitchFamily="18" charset="0"/>
                <a:ea typeface="Times New Roman" panose="02020603050405020304" pitchFamily="18" charset="0"/>
              </a:endParaRPr>
            </a:p>
          </p:txBody>
        </p:sp>
      </p:grpSp>
    </p:spTree>
    <p:extLst>
      <p:ext uri="{BB962C8B-B14F-4D97-AF65-F5344CB8AC3E}">
        <p14:creationId xmlns:p14="http://schemas.microsoft.com/office/powerpoint/2010/main" val="20877315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2033168" y="2557333"/>
            <a:ext cx="5246370" cy="5246370"/>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24999" r="-25000"/>
              </a:stretch>
            </a:blipFill>
          </p:spPr>
          <p:txBody>
            <a:bodyPr/>
            <a:lstStyle/>
            <a:p>
              <a:endParaRPr lang="en-US"/>
            </a:p>
          </p:txBody>
        </p:sp>
      </p:grpSp>
      <p:sp>
        <p:nvSpPr>
          <p:cNvPr id="4" name="TextBox 4"/>
          <p:cNvSpPr txBox="1"/>
          <p:nvPr/>
        </p:nvSpPr>
        <p:spPr>
          <a:xfrm>
            <a:off x="1149895" y="1228811"/>
            <a:ext cx="13051411" cy="914400"/>
          </a:xfrm>
          <a:prstGeom prst="rect">
            <a:avLst/>
          </a:prstGeom>
        </p:spPr>
        <p:txBody>
          <a:bodyPr lIns="0" tIns="0" rIns="0" bIns="0" rtlCol="0" anchor="t">
            <a:spAutoFit/>
          </a:bodyPr>
          <a:lstStyle/>
          <a:p>
            <a:pPr>
              <a:lnSpc>
                <a:spcPts val="7199"/>
              </a:lnSpc>
            </a:pPr>
            <a:r>
              <a:rPr lang="en-US" sz="5999" spc="1199">
                <a:solidFill>
                  <a:srgbClr val="000000"/>
                </a:solidFill>
                <a:latin typeface="Montserrat Classic Bold"/>
              </a:rPr>
              <a:t>What is Drive Net?</a:t>
            </a:r>
          </a:p>
        </p:txBody>
      </p:sp>
      <p:sp>
        <p:nvSpPr>
          <p:cNvPr id="5" name="TextBox 5"/>
          <p:cNvSpPr txBox="1"/>
          <p:nvPr/>
        </p:nvSpPr>
        <p:spPr>
          <a:xfrm>
            <a:off x="2197131" y="2781274"/>
            <a:ext cx="8961729" cy="723900"/>
          </a:xfrm>
          <a:prstGeom prst="rect">
            <a:avLst/>
          </a:prstGeom>
        </p:spPr>
        <p:txBody>
          <a:bodyPr lIns="0" tIns="0" rIns="0" bIns="0" rtlCol="0" anchor="t">
            <a:spAutoFit/>
          </a:bodyPr>
          <a:lstStyle/>
          <a:p>
            <a:pPr algn="just">
              <a:lnSpc>
                <a:spcPts val="2880"/>
              </a:lnSpc>
            </a:pPr>
            <a:r>
              <a:rPr lang="en-US" sz="2400">
                <a:solidFill>
                  <a:srgbClr val="000000"/>
                </a:solidFill>
                <a:latin typeface="Montserrat Classic"/>
              </a:rPr>
              <a:t>DriveNet is a comprehensive platform for vehicle trading, price prediction, and community interaction</a:t>
            </a:r>
          </a:p>
        </p:txBody>
      </p:sp>
      <p:sp>
        <p:nvSpPr>
          <p:cNvPr id="6" name="TextBox 6"/>
          <p:cNvSpPr txBox="1"/>
          <p:nvPr/>
        </p:nvSpPr>
        <p:spPr>
          <a:xfrm>
            <a:off x="1149895" y="2728887"/>
            <a:ext cx="1047236" cy="714375"/>
          </a:xfrm>
          <a:prstGeom prst="rect">
            <a:avLst/>
          </a:prstGeom>
        </p:spPr>
        <p:txBody>
          <a:bodyPr lIns="0" tIns="0" rIns="0" bIns="0" rtlCol="0" anchor="t">
            <a:spAutoFit/>
          </a:bodyPr>
          <a:lstStyle/>
          <a:p>
            <a:pPr marL="0" lvl="1" indent="0" algn="ctr">
              <a:lnSpc>
                <a:spcPts val="5999"/>
              </a:lnSpc>
              <a:spcBef>
                <a:spcPct val="0"/>
              </a:spcBef>
            </a:pPr>
            <a:r>
              <a:rPr lang="en-US" sz="3999">
                <a:solidFill>
                  <a:srgbClr val="193447"/>
                </a:solidFill>
                <a:latin typeface="Montserrat Classic Bold"/>
              </a:rPr>
              <a:t>01</a:t>
            </a:r>
          </a:p>
        </p:txBody>
      </p:sp>
      <p:sp>
        <p:nvSpPr>
          <p:cNvPr id="7" name="TextBox 7"/>
          <p:cNvSpPr txBox="1"/>
          <p:nvPr/>
        </p:nvSpPr>
        <p:spPr>
          <a:xfrm>
            <a:off x="2197131" y="3802188"/>
            <a:ext cx="8961729" cy="1085850"/>
          </a:xfrm>
          <a:prstGeom prst="rect">
            <a:avLst/>
          </a:prstGeom>
        </p:spPr>
        <p:txBody>
          <a:bodyPr lIns="0" tIns="0" rIns="0" bIns="0" rtlCol="0" anchor="t">
            <a:spAutoFit/>
          </a:bodyPr>
          <a:lstStyle/>
          <a:p>
            <a:pPr algn="just">
              <a:lnSpc>
                <a:spcPts val="2879"/>
              </a:lnSpc>
            </a:pPr>
            <a:r>
              <a:rPr lang="en-US" sz="2400">
                <a:solidFill>
                  <a:srgbClr val="000000"/>
                </a:solidFill>
                <a:latin typeface="Montserrat Classic"/>
              </a:rPr>
              <a:t>It is the platform for people to overcome the main questions like “What will be the right price for my car”? “Am I writing the best-selling price of my car”? </a:t>
            </a:r>
          </a:p>
        </p:txBody>
      </p:sp>
      <p:sp>
        <p:nvSpPr>
          <p:cNvPr id="8" name="TextBox 8"/>
          <p:cNvSpPr txBox="1"/>
          <p:nvPr/>
        </p:nvSpPr>
        <p:spPr>
          <a:xfrm>
            <a:off x="1149895" y="3930775"/>
            <a:ext cx="1047236" cy="714375"/>
          </a:xfrm>
          <a:prstGeom prst="rect">
            <a:avLst/>
          </a:prstGeom>
        </p:spPr>
        <p:txBody>
          <a:bodyPr lIns="0" tIns="0" rIns="0" bIns="0" rtlCol="0" anchor="t">
            <a:spAutoFit/>
          </a:bodyPr>
          <a:lstStyle/>
          <a:p>
            <a:pPr marL="0" lvl="1" indent="0" algn="ctr">
              <a:lnSpc>
                <a:spcPts val="5999"/>
              </a:lnSpc>
              <a:spcBef>
                <a:spcPct val="0"/>
              </a:spcBef>
            </a:pPr>
            <a:r>
              <a:rPr lang="en-US" sz="3999">
                <a:solidFill>
                  <a:srgbClr val="193447"/>
                </a:solidFill>
                <a:latin typeface="Montserrat Classic Bold"/>
              </a:rPr>
              <a:t>02</a:t>
            </a:r>
          </a:p>
        </p:txBody>
      </p:sp>
      <p:grpSp>
        <p:nvGrpSpPr>
          <p:cNvPr id="9" name="Group 9"/>
          <p:cNvGrpSpPr/>
          <p:nvPr/>
        </p:nvGrpSpPr>
        <p:grpSpPr>
          <a:xfrm>
            <a:off x="1149895" y="5071394"/>
            <a:ext cx="10008965" cy="1809750"/>
            <a:chOff x="0" y="0"/>
            <a:chExt cx="13345287" cy="2413000"/>
          </a:xfrm>
        </p:grpSpPr>
        <p:sp>
          <p:nvSpPr>
            <p:cNvPr id="10" name="TextBox 10"/>
            <p:cNvSpPr txBox="1"/>
            <p:nvPr/>
          </p:nvSpPr>
          <p:spPr>
            <a:xfrm>
              <a:off x="1396315" y="0"/>
              <a:ext cx="11948972" cy="2413000"/>
            </a:xfrm>
            <a:prstGeom prst="rect">
              <a:avLst/>
            </a:prstGeom>
          </p:spPr>
          <p:txBody>
            <a:bodyPr lIns="0" tIns="0" rIns="0" bIns="0" rtlCol="0" anchor="t">
              <a:spAutoFit/>
            </a:bodyPr>
            <a:lstStyle/>
            <a:p>
              <a:pPr algn="just">
                <a:lnSpc>
                  <a:spcPts val="2879"/>
                </a:lnSpc>
              </a:pPr>
              <a:endParaRPr/>
            </a:p>
            <a:p>
              <a:pPr algn="just">
                <a:lnSpc>
                  <a:spcPts val="2879"/>
                </a:lnSpc>
              </a:pPr>
              <a:r>
                <a:rPr lang="en-US" sz="2400">
                  <a:solidFill>
                    <a:srgbClr val="000000"/>
                  </a:solidFill>
                  <a:latin typeface="Montserrat Classic"/>
                </a:rPr>
                <a:t>DriveNet uses advanced analysis to examine the information sellers provide when creating a car ad. With this data, it predicts and recommends a price for potential buyers.</a:t>
              </a:r>
            </a:p>
          </p:txBody>
        </p:sp>
        <p:sp>
          <p:nvSpPr>
            <p:cNvPr id="11" name="TextBox 11"/>
            <p:cNvSpPr txBox="1"/>
            <p:nvPr/>
          </p:nvSpPr>
          <p:spPr>
            <a:xfrm>
              <a:off x="0" y="368520"/>
              <a:ext cx="1396315" cy="914400"/>
            </a:xfrm>
            <a:prstGeom prst="rect">
              <a:avLst/>
            </a:prstGeom>
          </p:spPr>
          <p:txBody>
            <a:bodyPr lIns="0" tIns="0" rIns="0" bIns="0" rtlCol="0" anchor="t">
              <a:spAutoFit/>
            </a:bodyPr>
            <a:lstStyle/>
            <a:p>
              <a:pPr marL="0" lvl="1" indent="0" algn="ctr">
                <a:lnSpc>
                  <a:spcPts val="5999"/>
                </a:lnSpc>
                <a:spcBef>
                  <a:spcPct val="0"/>
                </a:spcBef>
              </a:pPr>
              <a:r>
                <a:rPr lang="en-US" sz="3999">
                  <a:solidFill>
                    <a:srgbClr val="193447"/>
                  </a:solidFill>
                  <a:latin typeface="Montserrat Classic Bold"/>
                </a:rPr>
                <a:t>03</a:t>
              </a:r>
            </a:p>
          </p:txBody>
        </p:sp>
      </p:grpSp>
      <p:grpSp>
        <p:nvGrpSpPr>
          <p:cNvPr id="12" name="Group 12"/>
          <p:cNvGrpSpPr/>
          <p:nvPr/>
        </p:nvGrpSpPr>
        <p:grpSpPr>
          <a:xfrm>
            <a:off x="1028700" y="7307388"/>
            <a:ext cx="10008965" cy="2171700"/>
            <a:chOff x="0" y="0"/>
            <a:chExt cx="13345287" cy="2895600"/>
          </a:xfrm>
        </p:grpSpPr>
        <p:sp>
          <p:nvSpPr>
            <p:cNvPr id="13" name="TextBox 13"/>
            <p:cNvSpPr txBox="1"/>
            <p:nvPr/>
          </p:nvSpPr>
          <p:spPr>
            <a:xfrm>
              <a:off x="1396315" y="0"/>
              <a:ext cx="11948972" cy="2895600"/>
            </a:xfrm>
            <a:prstGeom prst="rect">
              <a:avLst/>
            </a:prstGeom>
          </p:spPr>
          <p:txBody>
            <a:bodyPr lIns="0" tIns="0" rIns="0" bIns="0" rtlCol="0" anchor="t">
              <a:spAutoFit/>
            </a:bodyPr>
            <a:lstStyle/>
            <a:p>
              <a:pPr algn="just">
                <a:lnSpc>
                  <a:spcPts val="2879"/>
                </a:lnSpc>
              </a:pPr>
              <a:r>
                <a:rPr lang="en-US" sz="2400">
                  <a:solidFill>
                    <a:srgbClr val="000000"/>
                  </a:solidFill>
                  <a:latin typeface="Montserrat Classic"/>
                </a:rPr>
                <a:t>DriveNet also offers a dedicated community page, providing a space for users to share their knowledge, experiences, and address common issues within the automotive community. Connect with fellow enthusiasts, seek advice, and engage in vibrant discussions about all things cars and bikes.</a:t>
              </a:r>
            </a:p>
          </p:txBody>
        </p:sp>
        <p:sp>
          <p:nvSpPr>
            <p:cNvPr id="14" name="TextBox 14"/>
            <p:cNvSpPr txBox="1"/>
            <p:nvPr/>
          </p:nvSpPr>
          <p:spPr>
            <a:xfrm>
              <a:off x="0" y="368609"/>
              <a:ext cx="1396315" cy="914400"/>
            </a:xfrm>
            <a:prstGeom prst="rect">
              <a:avLst/>
            </a:prstGeom>
          </p:spPr>
          <p:txBody>
            <a:bodyPr lIns="0" tIns="0" rIns="0" bIns="0" rtlCol="0" anchor="t">
              <a:spAutoFit/>
            </a:bodyPr>
            <a:lstStyle/>
            <a:p>
              <a:pPr marL="0" lvl="1" indent="0" algn="ctr">
                <a:lnSpc>
                  <a:spcPts val="5999"/>
                </a:lnSpc>
                <a:spcBef>
                  <a:spcPct val="0"/>
                </a:spcBef>
              </a:pPr>
              <a:r>
                <a:rPr lang="en-US" sz="3999">
                  <a:solidFill>
                    <a:srgbClr val="193447"/>
                  </a:solidFill>
                  <a:latin typeface="Montserrat Classic Bold"/>
                </a:rPr>
                <a:t>04</a:t>
              </a:r>
            </a:p>
          </p:txBody>
        </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63384" y="8918608"/>
            <a:ext cx="4077715" cy="339725"/>
          </a:xfrm>
          <a:prstGeom prst="rect">
            <a:avLst/>
          </a:prstGeom>
        </p:spPr>
        <p:txBody>
          <a:bodyPr lIns="0" tIns="0" rIns="0" bIns="0" rtlCol="0" anchor="t">
            <a:spAutoFit/>
          </a:bodyPr>
          <a:lstStyle/>
          <a:p>
            <a:pPr>
              <a:lnSpc>
                <a:spcPts val="2799"/>
              </a:lnSpc>
            </a:pPr>
            <a:r>
              <a:rPr lang="en-US" sz="1999">
                <a:solidFill>
                  <a:srgbClr val="000000"/>
                </a:solidFill>
                <a:latin typeface="Montserrat Classic"/>
              </a:rPr>
              <a:t>FA23SE12</a:t>
            </a:r>
          </a:p>
        </p:txBody>
      </p:sp>
      <p:sp>
        <p:nvSpPr>
          <p:cNvPr id="3" name="TextBox 3"/>
          <p:cNvSpPr txBox="1"/>
          <p:nvPr/>
        </p:nvSpPr>
        <p:spPr>
          <a:xfrm>
            <a:off x="5141370" y="8918608"/>
            <a:ext cx="4680781" cy="339725"/>
          </a:xfrm>
          <a:prstGeom prst="rect">
            <a:avLst/>
          </a:prstGeom>
        </p:spPr>
        <p:txBody>
          <a:bodyPr lIns="0" tIns="0" rIns="0" bIns="0" rtlCol="0" anchor="t">
            <a:spAutoFit/>
          </a:bodyPr>
          <a:lstStyle/>
          <a:p>
            <a:pPr algn="ctr">
              <a:lnSpc>
                <a:spcPts val="2799"/>
              </a:lnSpc>
            </a:pPr>
            <a:r>
              <a:rPr lang="en-US" sz="1999">
                <a:solidFill>
                  <a:srgbClr val="000000"/>
                </a:solidFill>
                <a:latin typeface="Montserrat Classic"/>
              </a:rPr>
              <a:t>DriveNet</a:t>
            </a:r>
          </a:p>
        </p:txBody>
      </p:sp>
      <p:sp>
        <p:nvSpPr>
          <p:cNvPr id="4" name="TextBox 4"/>
          <p:cNvSpPr txBox="1"/>
          <p:nvPr/>
        </p:nvSpPr>
        <p:spPr>
          <a:xfrm>
            <a:off x="12806016" y="8918608"/>
            <a:ext cx="4453284" cy="339725"/>
          </a:xfrm>
          <a:prstGeom prst="rect">
            <a:avLst/>
          </a:prstGeom>
        </p:spPr>
        <p:txBody>
          <a:bodyPr lIns="0" tIns="0" rIns="0" bIns="0" rtlCol="0" anchor="t">
            <a:spAutoFit/>
          </a:bodyPr>
          <a:lstStyle/>
          <a:p>
            <a:pPr algn="r">
              <a:lnSpc>
                <a:spcPts val="2799"/>
              </a:lnSpc>
            </a:pPr>
            <a:r>
              <a:rPr lang="en-US" sz="1999">
                <a:solidFill>
                  <a:srgbClr val="000000"/>
                </a:solidFill>
                <a:latin typeface="Montserrat Classic"/>
              </a:rPr>
              <a:t>Supervised By: Miss. Sana Maqbool</a:t>
            </a:r>
          </a:p>
        </p:txBody>
      </p:sp>
      <p:grpSp>
        <p:nvGrpSpPr>
          <p:cNvPr id="5" name="Group 5"/>
          <p:cNvGrpSpPr/>
          <p:nvPr/>
        </p:nvGrpSpPr>
        <p:grpSpPr>
          <a:xfrm>
            <a:off x="5141370" y="2940136"/>
            <a:ext cx="705435" cy="3374935"/>
            <a:chOff x="0" y="0"/>
            <a:chExt cx="178490" cy="853932"/>
          </a:xfrm>
        </p:grpSpPr>
        <p:sp>
          <p:nvSpPr>
            <p:cNvPr id="6" name="Freeform 6"/>
            <p:cNvSpPr/>
            <p:nvPr/>
          </p:nvSpPr>
          <p:spPr>
            <a:xfrm>
              <a:off x="0" y="0"/>
              <a:ext cx="178490" cy="853932"/>
            </a:xfrm>
            <a:custGeom>
              <a:avLst/>
              <a:gdLst/>
              <a:ahLst/>
              <a:cxnLst/>
              <a:rect l="l" t="t" r="r" b="b"/>
              <a:pathLst>
                <a:path w="178490" h="853932">
                  <a:moveTo>
                    <a:pt x="0" y="0"/>
                  </a:moveTo>
                  <a:lnTo>
                    <a:pt x="178490" y="0"/>
                  </a:lnTo>
                  <a:lnTo>
                    <a:pt x="178490" y="853932"/>
                  </a:lnTo>
                  <a:lnTo>
                    <a:pt x="0" y="853932"/>
                  </a:lnTo>
                  <a:close/>
                </a:path>
              </a:pathLst>
            </a:custGeom>
            <a:solidFill>
              <a:srgbClr val="F1EFEF"/>
            </a:solidFill>
          </p:spPr>
          <p:txBody>
            <a:bodyPr/>
            <a:lstStyle/>
            <a:p>
              <a:endParaRPr lang="en-US"/>
            </a:p>
          </p:txBody>
        </p:sp>
        <p:sp>
          <p:nvSpPr>
            <p:cNvPr id="7" name="TextBox 7"/>
            <p:cNvSpPr txBox="1"/>
            <p:nvPr/>
          </p:nvSpPr>
          <p:spPr>
            <a:xfrm>
              <a:off x="0" y="-38100"/>
              <a:ext cx="178490" cy="892032"/>
            </a:xfrm>
            <a:prstGeom prst="rect">
              <a:avLst/>
            </a:prstGeom>
          </p:spPr>
          <p:txBody>
            <a:bodyPr lIns="50800" tIns="50800" rIns="50800" bIns="50800" rtlCol="0" anchor="ctr"/>
            <a:lstStyle/>
            <a:p>
              <a:pPr algn="ctr">
                <a:lnSpc>
                  <a:spcPts val="2659"/>
                </a:lnSpc>
              </a:pPr>
              <a:endParaRPr/>
            </a:p>
          </p:txBody>
        </p:sp>
      </p:grpSp>
      <p:sp>
        <p:nvSpPr>
          <p:cNvPr id="8" name="TextBox 8"/>
          <p:cNvSpPr txBox="1"/>
          <p:nvPr/>
        </p:nvSpPr>
        <p:spPr>
          <a:xfrm>
            <a:off x="6002550" y="3853894"/>
            <a:ext cx="9393960" cy="1652195"/>
          </a:xfrm>
          <a:prstGeom prst="rect">
            <a:avLst/>
          </a:prstGeom>
        </p:spPr>
        <p:txBody>
          <a:bodyPr lIns="0" tIns="0" rIns="0" bIns="0" rtlCol="0" anchor="t">
            <a:spAutoFit/>
          </a:bodyPr>
          <a:lstStyle/>
          <a:p>
            <a:pPr>
              <a:lnSpc>
                <a:spcPts val="12683"/>
              </a:lnSpc>
            </a:pPr>
            <a:r>
              <a:rPr lang="en-US" sz="11530">
                <a:solidFill>
                  <a:srgbClr val="2D476D"/>
                </a:solidFill>
                <a:latin typeface="Montserrat Classic Bold"/>
              </a:rPr>
              <a:t>THANK YOU</a:t>
            </a:r>
          </a:p>
        </p:txBody>
      </p:sp>
      <p:grpSp>
        <p:nvGrpSpPr>
          <p:cNvPr id="9" name="Group 9"/>
          <p:cNvGrpSpPr/>
          <p:nvPr/>
        </p:nvGrpSpPr>
        <p:grpSpPr>
          <a:xfrm>
            <a:off x="16786360" y="-353712"/>
            <a:ext cx="10994424" cy="10994424"/>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619125" cap="sq">
              <a:solidFill>
                <a:srgbClr val="000000">
                  <a:alpha val="11765"/>
                </a:srgbClr>
              </a:solidFill>
              <a:prstDash val="solid"/>
              <a:miter/>
            </a:ln>
          </p:spPr>
          <p:txBody>
            <a:bodyPr/>
            <a:lstStyle/>
            <a:p>
              <a:endParaRPr lang="en-US"/>
            </a:p>
          </p:txBody>
        </p:sp>
        <p:sp>
          <p:nvSpPr>
            <p:cNvPr id="11" name="TextBox 11"/>
            <p:cNvSpPr txBox="1"/>
            <p:nvPr/>
          </p:nvSpPr>
          <p:spPr>
            <a:xfrm>
              <a:off x="76200" y="47625"/>
              <a:ext cx="660400" cy="688975"/>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a:off x="16313420" y="1028700"/>
            <a:ext cx="945880" cy="236470"/>
          </a:xfrm>
          <a:custGeom>
            <a:avLst/>
            <a:gdLst/>
            <a:ahLst/>
            <a:cxnLst/>
            <a:rect l="l" t="t" r="r" b="b"/>
            <a:pathLst>
              <a:path w="945880" h="236470">
                <a:moveTo>
                  <a:pt x="0" y="0"/>
                </a:moveTo>
                <a:lnTo>
                  <a:pt x="945880" y="0"/>
                </a:lnTo>
                <a:lnTo>
                  <a:pt x="945880" y="236470"/>
                </a:lnTo>
                <a:lnTo>
                  <a:pt x="0" y="23647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1970648" y="2843220"/>
            <a:ext cx="5579249" cy="5550018"/>
            <a:chOff x="0" y="0"/>
            <a:chExt cx="7438998" cy="7400024"/>
          </a:xfrm>
        </p:grpSpPr>
        <p:pic>
          <p:nvPicPr>
            <p:cNvPr id="3" name="Picture 3"/>
            <p:cNvPicPr>
              <a:picLocks noChangeAspect="1"/>
            </p:cNvPicPr>
            <p:nvPr/>
          </p:nvPicPr>
          <p:blipFill>
            <a:blip r:embed="rId2"/>
            <a:srcRect t="261" b="261"/>
            <a:stretch>
              <a:fillRect/>
            </a:stretch>
          </p:blipFill>
          <p:spPr>
            <a:xfrm>
              <a:off x="0" y="0"/>
              <a:ext cx="7438998" cy="7400024"/>
            </a:xfrm>
            <a:prstGeom prst="rect">
              <a:avLst/>
            </a:prstGeom>
          </p:spPr>
        </p:pic>
      </p:grpSp>
      <p:sp>
        <p:nvSpPr>
          <p:cNvPr id="4" name="TextBox 4"/>
          <p:cNvSpPr txBox="1"/>
          <p:nvPr/>
        </p:nvSpPr>
        <p:spPr>
          <a:xfrm>
            <a:off x="1149895" y="1228811"/>
            <a:ext cx="13051411" cy="914400"/>
          </a:xfrm>
          <a:prstGeom prst="rect">
            <a:avLst/>
          </a:prstGeom>
        </p:spPr>
        <p:txBody>
          <a:bodyPr lIns="0" tIns="0" rIns="0" bIns="0" rtlCol="0" anchor="t">
            <a:spAutoFit/>
          </a:bodyPr>
          <a:lstStyle/>
          <a:p>
            <a:pPr>
              <a:lnSpc>
                <a:spcPts val="7199"/>
              </a:lnSpc>
            </a:pPr>
            <a:r>
              <a:rPr lang="en-US" sz="5999" spc="1199">
                <a:solidFill>
                  <a:srgbClr val="000000"/>
                </a:solidFill>
                <a:latin typeface="Montserrat Classic Bold"/>
              </a:rPr>
              <a:t>Why we Need DriveNet</a:t>
            </a:r>
          </a:p>
        </p:txBody>
      </p:sp>
      <p:sp>
        <p:nvSpPr>
          <p:cNvPr id="5" name="TextBox 5"/>
          <p:cNvSpPr txBox="1"/>
          <p:nvPr/>
        </p:nvSpPr>
        <p:spPr>
          <a:xfrm>
            <a:off x="2389412" y="3729948"/>
            <a:ext cx="8961729" cy="1085850"/>
          </a:xfrm>
          <a:prstGeom prst="rect">
            <a:avLst/>
          </a:prstGeom>
        </p:spPr>
        <p:txBody>
          <a:bodyPr lIns="0" tIns="0" rIns="0" bIns="0" rtlCol="0" anchor="t">
            <a:spAutoFit/>
          </a:bodyPr>
          <a:lstStyle/>
          <a:p>
            <a:pPr algn="just">
              <a:lnSpc>
                <a:spcPts val="2880"/>
              </a:lnSpc>
            </a:pPr>
            <a:r>
              <a:rPr lang="en-US" sz="2400" dirty="0">
                <a:solidFill>
                  <a:srgbClr val="000000"/>
                </a:solidFill>
                <a:latin typeface="Montserrat Classic"/>
              </a:rPr>
              <a:t>Sellers struggle to determine the ideal selling price for their used vehicles, often leading to undervaluation or overpricing.</a:t>
            </a:r>
          </a:p>
        </p:txBody>
      </p:sp>
      <p:sp>
        <p:nvSpPr>
          <p:cNvPr id="6" name="TextBox 6"/>
          <p:cNvSpPr txBox="1"/>
          <p:nvPr/>
        </p:nvSpPr>
        <p:spPr>
          <a:xfrm>
            <a:off x="1149895" y="3615648"/>
            <a:ext cx="1047236" cy="714375"/>
          </a:xfrm>
          <a:prstGeom prst="rect">
            <a:avLst/>
          </a:prstGeom>
        </p:spPr>
        <p:txBody>
          <a:bodyPr lIns="0" tIns="0" rIns="0" bIns="0" rtlCol="0" anchor="t">
            <a:spAutoFit/>
          </a:bodyPr>
          <a:lstStyle/>
          <a:p>
            <a:pPr marL="0" lvl="1" indent="0" algn="ctr">
              <a:lnSpc>
                <a:spcPts val="5999"/>
              </a:lnSpc>
              <a:spcBef>
                <a:spcPct val="0"/>
              </a:spcBef>
            </a:pPr>
            <a:r>
              <a:rPr lang="en-US" sz="3999" dirty="0">
                <a:solidFill>
                  <a:srgbClr val="193447"/>
                </a:solidFill>
                <a:latin typeface="Montserrat Classic Bold"/>
              </a:rPr>
              <a:t>01</a:t>
            </a:r>
          </a:p>
        </p:txBody>
      </p:sp>
      <p:sp>
        <p:nvSpPr>
          <p:cNvPr id="7" name="TextBox 7"/>
          <p:cNvSpPr txBox="1"/>
          <p:nvPr/>
        </p:nvSpPr>
        <p:spPr>
          <a:xfrm>
            <a:off x="2389412" y="5451684"/>
            <a:ext cx="8961729" cy="1085850"/>
          </a:xfrm>
          <a:prstGeom prst="rect">
            <a:avLst/>
          </a:prstGeom>
        </p:spPr>
        <p:txBody>
          <a:bodyPr lIns="0" tIns="0" rIns="0" bIns="0" rtlCol="0" anchor="t">
            <a:spAutoFit/>
          </a:bodyPr>
          <a:lstStyle/>
          <a:p>
            <a:pPr algn="just">
              <a:lnSpc>
                <a:spcPts val="2879"/>
              </a:lnSpc>
            </a:pPr>
            <a:r>
              <a:rPr lang="en-US" sz="2400">
                <a:solidFill>
                  <a:srgbClr val="000000"/>
                </a:solidFill>
                <a:latin typeface="Montserrat Classic"/>
              </a:rPr>
              <a:t>Buyers face challenges in making informed decisions due to the absence of clear information on fair market prices for used vehicles.</a:t>
            </a:r>
          </a:p>
        </p:txBody>
      </p:sp>
      <p:sp>
        <p:nvSpPr>
          <p:cNvPr id="8" name="TextBox 8"/>
          <p:cNvSpPr txBox="1"/>
          <p:nvPr/>
        </p:nvSpPr>
        <p:spPr>
          <a:xfrm>
            <a:off x="1149895" y="5337384"/>
            <a:ext cx="1047236" cy="714375"/>
          </a:xfrm>
          <a:prstGeom prst="rect">
            <a:avLst/>
          </a:prstGeom>
        </p:spPr>
        <p:txBody>
          <a:bodyPr lIns="0" tIns="0" rIns="0" bIns="0" rtlCol="0" anchor="t">
            <a:spAutoFit/>
          </a:bodyPr>
          <a:lstStyle/>
          <a:p>
            <a:pPr marL="0" lvl="1" indent="0" algn="ctr">
              <a:lnSpc>
                <a:spcPts val="5999"/>
              </a:lnSpc>
              <a:spcBef>
                <a:spcPct val="0"/>
              </a:spcBef>
            </a:pPr>
            <a:r>
              <a:rPr lang="en-US" sz="3999">
                <a:solidFill>
                  <a:srgbClr val="193447"/>
                </a:solidFill>
                <a:latin typeface="Montserrat Classic Bold"/>
              </a:rPr>
              <a:t>02</a:t>
            </a:r>
          </a:p>
        </p:txBody>
      </p:sp>
      <p:sp>
        <p:nvSpPr>
          <p:cNvPr id="9" name="TextBox 9"/>
          <p:cNvSpPr txBox="1"/>
          <p:nvPr/>
        </p:nvSpPr>
        <p:spPr>
          <a:xfrm>
            <a:off x="2389412" y="6976394"/>
            <a:ext cx="8961729" cy="1085850"/>
          </a:xfrm>
          <a:prstGeom prst="rect">
            <a:avLst/>
          </a:prstGeom>
        </p:spPr>
        <p:txBody>
          <a:bodyPr lIns="0" tIns="0" rIns="0" bIns="0" rtlCol="0" anchor="t">
            <a:spAutoFit/>
          </a:bodyPr>
          <a:lstStyle/>
          <a:p>
            <a:pPr algn="just">
              <a:lnSpc>
                <a:spcPts val="2879"/>
              </a:lnSpc>
            </a:pPr>
            <a:r>
              <a:rPr lang="en-US" sz="2400" dirty="0">
                <a:solidFill>
                  <a:srgbClr val="000000"/>
                </a:solidFill>
                <a:latin typeface="Montserrat Classic"/>
              </a:rPr>
              <a:t>Buyers lack reliable sources for guidance on the right vehicle choice and its appropriate pricing in the second-hand market.</a:t>
            </a:r>
          </a:p>
        </p:txBody>
      </p:sp>
      <p:sp>
        <p:nvSpPr>
          <p:cNvPr id="10" name="TextBox 10"/>
          <p:cNvSpPr txBox="1"/>
          <p:nvPr/>
        </p:nvSpPr>
        <p:spPr>
          <a:xfrm>
            <a:off x="1149895" y="6862094"/>
            <a:ext cx="1047236" cy="714375"/>
          </a:xfrm>
          <a:prstGeom prst="rect">
            <a:avLst/>
          </a:prstGeom>
        </p:spPr>
        <p:txBody>
          <a:bodyPr lIns="0" tIns="0" rIns="0" bIns="0" rtlCol="0" anchor="t">
            <a:spAutoFit/>
          </a:bodyPr>
          <a:lstStyle/>
          <a:p>
            <a:pPr marL="0" lvl="1" indent="0" algn="ctr">
              <a:lnSpc>
                <a:spcPts val="5999"/>
              </a:lnSpc>
              <a:spcBef>
                <a:spcPct val="0"/>
              </a:spcBef>
            </a:pPr>
            <a:r>
              <a:rPr lang="en-US" sz="3999" dirty="0">
                <a:solidFill>
                  <a:srgbClr val="193447"/>
                </a:solidFill>
                <a:latin typeface="Montserrat Classic Bold"/>
              </a:rPr>
              <a:t>03</a:t>
            </a:r>
          </a:p>
        </p:txBody>
      </p:sp>
      <p:sp>
        <p:nvSpPr>
          <p:cNvPr id="11" name="TextBox 10">
            <a:extLst>
              <a:ext uri="{FF2B5EF4-FFF2-40B4-BE49-F238E27FC236}">
                <a16:creationId xmlns:a16="http://schemas.microsoft.com/office/drawing/2014/main" id="{ADBA315F-D2B8-F3DB-D702-6710CD08ADAE}"/>
              </a:ext>
            </a:extLst>
          </p:cNvPr>
          <p:cNvSpPr txBox="1"/>
          <p:nvPr/>
        </p:nvSpPr>
        <p:spPr>
          <a:xfrm>
            <a:off x="1227181" y="2313486"/>
            <a:ext cx="7162800" cy="361637"/>
          </a:xfrm>
          <a:prstGeom prst="rect">
            <a:avLst/>
          </a:prstGeom>
          <a:noFill/>
        </p:spPr>
        <p:txBody>
          <a:bodyPr wrap="square" rtlCol="0">
            <a:spAutoFit/>
          </a:bodyPr>
          <a:lstStyle/>
          <a:p>
            <a:pPr>
              <a:lnSpc>
                <a:spcPts val="2120"/>
              </a:lnSpc>
            </a:pPr>
            <a:r>
              <a:rPr lang="en-US" sz="1800" spc="1600" dirty="0">
                <a:solidFill>
                  <a:srgbClr val="193447"/>
                </a:solidFill>
                <a:latin typeface="Montserrat Classic Bold"/>
              </a:rPr>
              <a:t>Problem Statement</a:t>
            </a:r>
          </a:p>
        </p:txBody>
      </p:sp>
      <p:sp>
        <p:nvSpPr>
          <p:cNvPr id="12" name="TextBox 9">
            <a:extLst>
              <a:ext uri="{FF2B5EF4-FFF2-40B4-BE49-F238E27FC236}">
                <a16:creationId xmlns:a16="http://schemas.microsoft.com/office/drawing/2014/main" id="{5F05BFA9-2504-A20D-06D6-9468DB1E4781}"/>
              </a:ext>
            </a:extLst>
          </p:cNvPr>
          <p:cNvSpPr txBox="1"/>
          <p:nvPr/>
        </p:nvSpPr>
        <p:spPr>
          <a:xfrm>
            <a:off x="2389411" y="8267700"/>
            <a:ext cx="8961729" cy="1082412"/>
          </a:xfrm>
          <a:prstGeom prst="rect">
            <a:avLst/>
          </a:prstGeom>
        </p:spPr>
        <p:txBody>
          <a:bodyPr lIns="0" tIns="0" rIns="0" bIns="0" rtlCol="0" anchor="t">
            <a:spAutoFit/>
          </a:bodyPr>
          <a:lstStyle/>
          <a:p>
            <a:pPr algn="just">
              <a:lnSpc>
                <a:spcPts val="2879"/>
              </a:lnSpc>
            </a:pPr>
            <a:r>
              <a:rPr lang="en-US" sz="2400" dirty="0">
                <a:solidFill>
                  <a:srgbClr val="000000"/>
                </a:solidFill>
                <a:latin typeface="Montserrat Classic"/>
              </a:rPr>
              <a:t>Alternatively, Other platforms offer manual inspection which requires experienced inspector, inspection fees and time</a:t>
            </a:r>
          </a:p>
        </p:txBody>
      </p:sp>
      <p:sp>
        <p:nvSpPr>
          <p:cNvPr id="13" name="TextBox 10">
            <a:extLst>
              <a:ext uri="{FF2B5EF4-FFF2-40B4-BE49-F238E27FC236}">
                <a16:creationId xmlns:a16="http://schemas.microsoft.com/office/drawing/2014/main" id="{605CCB85-F638-0B5E-BEFB-964AAA3989AF}"/>
              </a:ext>
            </a:extLst>
          </p:cNvPr>
          <p:cNvSpPr txBox="1"/>
          <p:nvPr/>
        </p:nvSpPr>
        <p:spPr>
          <a:xfrm>
            <a:off x="1227181" y="8267700"/>
            <a:ext cx="1047236" cy="676595"/>
          </a:xfrm>
          <a:prstGeom prst="rect">
            <a:avLst/>
          </a:prstGeom>
        </p:spPr>
        <p:txBody>
          <a:bodyPr lIns="0" tIns="0" rIns="0" bIns="0" rtlCol="0" anchor="t">
            <a:spAutoFit/>
          </a:bodyPr>
          <a:lstStyle/>
          <a:p>
            <a:pPr marL="0" lvl="1" indent="0" algn="ctr">
              <a:lnSpc>
                <a:spcPts val="5999"/>
              </a:lnSpc>
              <a:spcBef>
                <a:spcPct val="0"/>
              </a:spcBef>
            </a:pPr>
            <a:r>
              <a:rPr lang="en-US" sz="3999" dirty="0">
                <a:solidFill>
                  <a:srgbClr val="193447"/>
                </a:solidFill>
                <a:latin typeface="Montserrat Classic Bold"/>
              </a:rPr>
              <a:t>04</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09662" y="-911620"/>
            <a:ext cx="2942276" cy="2942276"/>
          </a:xfrm>
          <a:custGeom>
            <a:avLst/>
            <a:gdLst/>
            <a:ahLst/>
            <a:cxnLst/>
            <a:rect l="l" t="t" r="r" b="b"/>
            <a:pathLst>
              <a:path w="2942276" h="2942276">
                <a:moveTo>
                  <a:pt x="0" y="0"/>
                </a:moveTo>
                <a:lnTo>
                  <a:pt x="2942276" y="0"/>
                </a:lnTo>
                <a:lnTo>
                  <a:pt x="2942276" y="2942276"/>
                </a:lnTo>
                <a:lnTo>
                  <a:pt x="0" y="294227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3" name="Group 3"/>
          <p:cNvGrpSpPr/>
          <p:nvPr/>
        </p:nvGrpSpPr>
        <p:grpSpPr>
          <a:xfrm>
            <a:off x="2681056" y="5754727"/>
            <a:ext cx="14461068" cy="1690211"/>
            <a:chOff x="0" y="0"/>
            <a:chExt cx="19281425" cy="2253615"/>
          </a:xfrm>
        </p:grpSpPr>
        <p:sp>
          <p:nvSpPr>
            <p:cNvPr id="4" name="TextBox 4"/>
            <p:cNvSpPr txBox="1"/>
            <p:nvPr/>
          </p:nvSpPr>
          <p:spPr>
            <a:xfrm>
              <a:off x="0" y="-66675"/>
              <a:ext cx="5216270" cy="676275"/>
            </a:xfrm>
            <a:prstGeom prst="rect">
              <a:avLst/>
            </a:prstGeom>
          </p:spPr>
          <p:txBody>
            <a:bodyPr lIns="0" tIns="0" rIns="0" bIns="0" rtlCol="0" anchor="t">
              <a:spAutoFit/>
            </a:bodyPr>
            <a:lstStyle/>
            <a:p>
              <a:pPr>
                <a:lnSpc>
                  <a:spcPts val="4200"/>
                </a:lnSpc>
              </a:pPr>
              <a:r>
                <a:rPr lang="en-US" sz="3000" spc="153">
                  <a:solidFill>
                    <a:srgbClr val="000000"/>
                  </a:solidFill>
                  <a:latin typeface="Montserrat Classic Bold"/>
                </a:rPr>
                <a:t>OLX</a:t>
              </a:r>
            </a:p>
          </p:txBody>
        </p:sp>
        <p:sp>
          <p:nvSpPr>
            <p:cNvPr id="5" name="TextBox 5"/>
            <p:cNvSpPr txBox="1"/>
            <p:nvPr/>
          </p:nvSpPr>
          <p:spPr>
            <a:xfrm>
              <a:off x="0" y="610870"/>
              <a:ext cx="19281425" cy="1642745"/>
            </a:xfrm>
            <a:prstGeom prst="rect">
              <a:avLst/>
            </a:prstGeom>
          </p:spPr>
          <p:txBody>
            <a:bodyPr lIns="0" tIns="0" rIns="0" bIns="0" rtlCol="0" anchor="t">
              <a:spAutoFit/>
            </a:bodyPr>
            <a:lstStyle/>
            <a:p>
              <a:pPr>
                <a:lnSpc>
                  <a:spcPts val="3359"/>
                </a:lnSpc>
              </a:pPr>
              <a:r>
                <a:rPr lang="en-US" sz="2400" spc="122">
                  <a:solidFill>
                    <a:srgbClr val="000000"/>
                  </a:solidFill>
                  <a:latin typeface="Montserrat Classic"/>
                </a:rPr>
                <a:t>OLX is another other web application for selling things not specifically for cars, </a:t>
              </a:r>
              <a:r>
                <a:rPr lang="en-US" sz="2400" spc="122">
                  <a:solidFill>
                    <a:srgbClr val="EA3336"/>
                  </a:solidFill>
                  <a:latin typeface="Montserrat Classic"/>
                </a:rPr>
                <a:t>it also lacks specialized features such as price prediction and community services.</a:t>
              </a:r>
              <a:r>
                <a:rPr lang="en-US" sz="2400" spc="122">
                  <a:solidFill>
                    <a:srgbClr val="000000"/>
                  </a:solidFill>
                  <a:latin typeface="Montserrat Classic"/>
                </a:rPr>
                <a:t> Users have the option to "sell faster" by highlighting their ads for 30 or 7 days at respective prices.</a:t>
              </a:r>
            </a:p>
          </p:txBody>
        </p:sp>
      </p:grpSp>
      <p:sp>
        <p:nvSpPr>
          <p:cNvPr id="6" name="TextBox 6"/>
          <p:cNvSpPr txBox="1"/>
          <p:nvPr/>
        </p:nvSpPr>
        <p:spPr>
          <a:xfrm>
            <a:off x="14538325" y="7229475"/>
            <a:ext cx="3749675" cy="3057525"/>
          </a:xfrm>
          <a:prstGeom prst="rect">
            <a:avLst/>
          </a:prstGeom>
        </p:spPr>
        <p:txBody>
          <a:bodyPr lIns="0" tIns="0" rIns="0" bIns="0" rtlCol="0" anchor="t">
            <a:spAutoFit/>
          </a:bodyPr>
          <a:lstStyle/>
          <a:p>
            <a:pPr algn="ctr">
              <a:lnSpc>
                <a:spcPts val="24000"/>
              </a:lnSpc>
            </a:pPr>
            <a:r>
              <a:rPr lang="en-US" sz="20000">
                <a:solidFill>
                  <a:srgbClr val="F1EFEF"/>
                </a:solidFill>
                <a:latin typeface="Montserrat Classic Bold"/>
              </a:rPr>
              <a:t>01</a:t>
            </a:r>
          </a:p>
        </p:txBody>
      </p:sp>
      <p:grpSp>
        <p:nvGrpSpPr>
          <p:cNvPr id="7" name="Group 7"/>
          <p:cNvGrpSpPr/>
          <p:nvPr/>
        </p:nvGrpSpPr>
        <p:grpSpPr>
          <a:xfrm>
            <a:off x="2681056" y="7711109"/>
            <a:ext cx="14461068" cy="2109311"/>
            <a:chOff x="0" y="0"/>
            <a:chExt cx="19281425" cy="2812415"/>
          </a:xfrm>
        </p:grpSpPr>
        <p:sp>
          <p:nvSpPr>
            <p:cNvPr id="8" name="TextBox 8"/>
            <p:cNvSpPr txBox="1"/>
            <p:nvPr/>
          </p:nvSpPr>
          <p:spPr>
            <a:xfrm>
              <a:off x="0" y="-66675"/>
              <a:ext cx="5216270" cy="676275"/>
            </a:xfrm>
            <a:prstGeom prst="rect">
              <a:avLst/>
            </a:prstGeom>
          </p:spPr>
          <p:txBody>
            <a:bodyPr lIns="0" tIns="0" rIns="0" bIns="0" rtlCol="0" anchor="t">
              <a:spAutoFit/>
            </a:bodyPr>
            <a:lstStyle/>
            <a:p>
              <a:pPr>
                <a:lnSpc>
                  <a:spcPts val="4200"/>
                </a:lnSpc>
              </a:pPr>
              <a:r>
                <a:rPr lang="en-US" sz="3000" spc="153">
                  <a:solidFill>
                    <a:srgbClr val="000000"/>
                  </a:solidFill>
                  <a:latin typeface="Montserrat Classic Bold"/>
                </a:rPr>
                <a:t>CarWow</a:t>
              </a:r>
            </a:p>
          </p:txBody>
        </p:sp>
        <p:sp>
          <p:nvSpPr>
            <p:cNvPr id="9" name="TextBox 9"/>
            <p:cNvSpPr txBox="1"/>
            <p:nvPr/>
          </p:nvSpPr>
          <p:spPr>
            <a:xfrm>
              <a:off x="0" y="610870"/>
              <a:ext cx="19281425" cy="2201545"/>
            </a:xfrm>
            <a:prstGeom prst="rect">
              <a:avLst/>
            </a:prstGeom>
          </p:spPr>
          <p:txBody>
            <a:bodyPr lIns="0" tIns="0" rIns="0" bIns="0" rtlCol="0" anchor="t">
              <a:spAutoFit/>
            </a:bodyPr>
            <a:lstStyle/>
            <a:p>
              <a:pPr>
                <a:lnSpc>
                  <a:spcPts val="3359"/>
                </a:lnSpc>
              </a:pPr>
              <a:r>
                <a:rPr lang="en-US" sz="2400" spc="122">
                  <a:solidFill>
                    <a:srgbClr val="000000"/>
                  </a:solidFill>
                  <a:latin typeface="Montserrat Classic"/>
                </a:rPr>
                <a:t>Carwow, a European online platform for buying and selling cars, </a:t>
              </a:r>
              <a:r>
                <a:rPr lang="en-US" sz="2400" spc="122">
                  <a:solidFill>
                    <a:srgbClr val="EA3336"/>
                  </a:solidFill>
                  <a:latin typeface="Montserrat Classic"/>
                </a:rPr>
                <a:t>does not include features for price prediction. While offering a "selling for me" service, can be time-consuming, users may find it lacking in providing a concrete idea of the best price for their vehicles.</a:t>
              </a:r>
            </a:p>
          </p:txBody>
        </p:sp>
      </p:grpSp>
      <p:sp>
        <p:nvSpPr>
          <p:cNvPr id="10" name="Freeform 10"/>
          <p:cNvSpPr/>
          <p:nvPr/>
        </p:nvSpPr>
        <p:spPr>
          <a:xfrm>
            <a:off x="385604" y="3083951"/>
            <a:ext cx="1754896" cy="856655"/>
          </a:xfrm>
          <a:custGeom>
            <a:avLst/>
            <a:gdLst/>
            <a:ahLst/>
            <a:cxnLst/>
            <a:rect l="l" t="t" r="r" b="b"/>
            <a:pathLst>
              <a:path w="1754896" h="856655">
                <a:moveTo>
                  <a:pt x="0" y="0"/>
                </a:moveTo>
                <a:lnTo>
                  <a:pt x="1754896" y="0"/>
                </a:lnTo>
                <a:lnTo>
                  <a:pt x="1754896" y="856656"/>
                </a:lnTo>
                <a:lnTo>
                  <a:pt x="0" y="856656"/>
                </a:lnTo>
                <a:lnTo>
                  <a:pt x="0" y="0"/>
                </a:lnTo>
                <a:close/>
              </a:path>
            </a:pathLst>
          </a:custGeom>
          <a:blipFill>
            <a:blip r:embed="rId4"/>
            <a:stretch>
              <a:fillRect/>
            </a:stretch>
          </a:blipFill>
        </p:spPr>
        <p:txBody>
          <a:bodyPr/>
          <a:lstStyle/>
          <a:p>
            <a:endParaRPr lang="en-US"/>
          </a:p>
        </p:txBody>
      </p:sp>
      <p:sp>
        <p:nvSpPr>
          <p:cNvPr id="11" name="Freeform 11"/>
          <p:cNvSpPr/>
          <p:nvPr/>
        </p:nvSpPr>
        <p:spPr>
          <a:xfrm>
            <a:off x="592913" y="5862651"/>
            <a:ext cx="1310546" cy="737182"/>
          </a:xfrm>
          <a:custGeom>
            <a:avLst/>
            <a:gdLst/>
            <a:ahLst/>
            <a:cxnLst/>
            <a:rect l="l" t="t" r="r" b="b"/>
            <a:pathLst>
              <a:path w="1310546" h="737182">
                <a:moveTo>
                  <a:pt x="0" y="0"/>
                </a:moveTo>
                <a:lnTo>
                  <a:pt x="1310546" y="0"/>
                </a:lnTo>
                <a:lnTo>
                  <a:pt x="1310546" y="737182"/>
                </a:lnTo>
                <a:lnTo>
                  <a:pt x="0" y="737182"/>
                </a:lnTo>
                <a:lnTo>
                  <a:pt x="0" y="0"/>
                </a:lnTo>
                <a:close/>
              </a:path>
            </a:pathLst>
          </a:custGeom>
          <a:blipFill>
            <a:blip r:embed="rId5"/>
            <a:stretch>
              <a:fillRect/>
            </a:stretch>
          </a:blipFill>
        </p:spPr>
        <p:txBody>
          <a:bodyPr/>
          <a:lstStyle/>
          <a:p>
            <a:endParaRPr lang="en-US"/>
          </a:p>
        </p:txBody>
      </p:sp>
      <p:sp>
        <p:nvSpPr>
          <p:cNvPr id="12" name="Freeform 12"/>
          <p:cNvSpPr/>
          <p:nvPr/>
        </p:nvSpPr>
        <p:spPr>
          <a:xfrm>
            <a:off x="385604" y="7809508"/>
            <a:ext cx="1725971" cy="1057544"/>
          </a:xfrm>
          <a:custGeom>
            <a:avLst/>
            <a:gdLst/>
            <a:ahLst/>
            <a:cxnLst/>
            <a:rect l="l" t="t" r="r" b="b"/>
            <a:pathLst>
              <a:path w="1725971" h="1057544">
                <a:moveTo>
                  <a:pt x="0" y="0"/>
                </a:moveTo>
                <a:lnTo>
                  <a:pt x="1725971" y="0"/>
                </a:lnTo>
                <a:lnTo>
                  <a:pt x="1725971" y="1057544"/>
                </a:lnTo>
                <a:lnTo>
                  <a:pt x="0" y="1057544"/>
                </a:lnTo>
                <a:lnTo>
                  <a:pt x="0" y="0"/>
                </a:lnTo>
                <a:close/>
              </a:path>
            </a:pathLst>
          </a:custGeom>
          <a:blipFill>
            <a:blip r:embed="rId6"/>
            <a:stretch>
              <a:fillRect l="-13925" t="-57834" r="-13841" b="-50688"/>
            </a:stretch>
          </a:blipFill>
        </p:spPr>
        <p:txBody>
          <a:bodyPr/>
          <a:lstStyle/>
          <a:p>
            <a:endParaRPr lang="en-US"/>
          </a:p>
        </p:txBody>
      </p:sp>
      <p:grpSp>
        <p:nvGrpSpPr>
          <p:cNvPr id="13" name="Group 13"/>
          <p:cNvGrpSpPr/>
          <p:nvPr/>
        </p:nvGrpSpPr>
        <p:grpSpPr>
          <a:xfrm>
            <a:off x="2681056" y="2959616"/>
            <a:ext cx="14461068" cy="2528411"/>
            <a:chOff x="0" y="0"/>
            <a:chExt cx="19281425" cy="3371215"/>
          </a:xfrm>
        </p:grpSpPr>
        <p:sp>
          <p:nvSpPr>
            <p:cNvPr id="14" name="TextBox 14"/>
            <p:cNvSpPr txBox="1"/>
            <p:nvPr/>
          </p:nvSpPr>
          <p:spPr>
            <a:xfrm>
              <a:off x="0" y="-66675"/>
              <a:ext cx="5216270" cy="676275"/>
            </a:xfrm>
            <a:prstGeom prst="rect">
              <a:avLst/>
            </a:prstGeom>
          </p:spPr>
          <p:txBody>
            <a:bodyPr lIns="0" tIns="0" rIns="0" bIns="0" rtlCol="0" anchor="t">
              <a:spAutoFit/>
            </a:bodyPr>
            <a:lstStyle/>
            <a:p>
              <a:pPr>
                <a:lnSpc>
                  <a:spcPts val="4200"/>
                </a:lnSpc>
              </a:pPr>
              <a:r>
                <a:rPr lang="en-US" sz="3000" spc="153">
                  <a:solidFill>
                    <a:srgbClr val="000000"/>
                  </a:solidFill>
                  <a:latin typeface="Montserrat Classic Bold"/>
                </a:rPr>
                <a:t>Pakwheels</a:t>
              </a:r>
            </a:p>
          </p:txBody>
        </p:sp>
        <p:sp>
          <p:nvSpPr>
            <p:cNvPr id="15" name="TextBox 15"/>
            <p:cNvSpPr txBox="1"/>
            <p:nvPr/>
          </p:nvSpPr>
          <p:spPr>
            <a:xfrm>
              <a:off x="0" y="610870"/>
              <a:ext cx="19281425" cy="2760345"/>
            </a:xfrm>
            <a:prstGeom prst="rect">
              <a:avLst/>
            </a:prstGeom>
          </p:spPr>
          <p:txBody>
            <a:bodyPr lIns="0" tIns="0" rIns="0" bIns="0" rtlCol="0" anchor="t">
              <a:spAutoFit/>
            </a:bodyPr>
            <a:lstStyle/>
            <a:p>
              <a:pPr>
                <a:lnSpc>
                  <a:spcPts val="3359"/>
                </a:lnSpc>
              </a:pPr>
              <a:r>
                <a:rPr lang="en-US" sz="2400" spc="122">
                  <a:solidFill>
                    <a:srgbClr val="000000"/>
                  </a:solidFill>
                  <a:latin typeface="Montserrat Classic"/>
                </a:rPr>
                <a:t>PakWheels, a prominent player in Pakistan's online automotive marketplace, </a:t>
              </a:r>
              <a:r>
                <a:rPr lang="en-US" sz="2400" spc="122">
                  <a:solidFill>
                    <a:srgbClr val="EA3336"/>
                  </a:solidFill>
                  <a:latin typeface="Montserrat Classic"/>
                </a:rPr>
                <a:t>currently lacks a Machine Learning (ML) module for price prediction.</a:t>
              </a:r>
              <a:r>
                <a:rPr lang="en-US" sz="2400" spc="122">
                  <a:solidFill>
                    <a:srgbClr val="000000"/>
                  </a:solidFill>
                  <a:latin typeface="Montserrat Classic"/>
                </a:rPr>
                <a:t> Users seeking better pricing can leverage the "Sell It For Me" service, where buyers pay a fee to the platform, enhancing the overall selling experience and ensuring optimal transaction value.</a:t>
              </a:r>
            </a:p>
          </p:txBody>
        </p:sp>
      </p:grpSp>
      <p:sp>
        <p:nvSpPr>
          <p:cNvPr id="16" name="TextBox 16"/>
          <p:cNvSpPr txBox="1"/>
          <p:nvPr/>
        </p:nvSpPr>
        <p:spPr>
          <a:xfrm>
            <a:off x="1263052" y="1882903"/>
            <a:ext cx="7684822" cy="809625"/>
          </a:xfrm>
          <a:prstGeom prst="rect">
            <a:avLst/>
          </a:prstGeom>
        </p:spPr>
        <p:txBody>
          <a:bodyPr lIns="0" tIns="0" rIns="0" bIns="0" rtlCol="0" anchor="t">
            <a:spAutoFit/>
          </a:bodyPr>
          <a:lstStyle/>
          <a:p>
            <a:pPr>
              <a:lnSpc>
                <a:spcPts val="6000"/>
              </a:lnSpc>
            </a:pPr>
            <a:r>
              <a:rPr lang="en-US" sz="6000">
                <a:solidFill>
                  <a:srgbClr val="000000"/>
                </a:solidFill>
                <a:latin typeface="Montserrat Classic Bold"/>
              </a:rPr>
              <a:t>EXISTING SYSTEMS</a:t>
            </a:r>
          </a:p>
        </p:txBody>
      </p:sp>
      <p:sp>
        <p:nvSpPr>
          <p:cNvPr id="17" name="TextBox 17"/>
          <p:cNvSpPr txBox="1"/>
          <p:nvPr/>
        </p:nvSpPr>
        <p:spPr>
          <a:xfrm>
            <a:off x="1263052" y="1592823"/>
            <a:ext cx="6433982" cy="283210"/>
          </a:xfrm>
          <a:prstGeom prst="rect">
            <a:avLst/>
          </a:prstGeom>
        </p:spPr>
        <p:txBody>
          <a:bodyPr lIns="0" tIns="0" rIns="0" bIns="0" rtlCol="0" anchor="t">
            <a:spAutoFit/>
          </a:bodyPr>
          <a:lstStyle/>
          <a:p>
            <a:pPr>
              <a:lnSpc>
                <a:spcPts val="2120"/>
              </a:lnSpc>
            </a:pPr>
            <a:r>
              <a:rPr lang="en-US" sz="2000" spc="1600">
                <a:solidFill>
                  <a:srgbClr val="193447"/>
                </a:solidFill>
                <a:latin typeface="Montserrat Classic Bold"/>
              </a:rPr>
              <a:t>LITERATURE REVIEW</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4538325" y="7229475"/>
            <a:ext cx="3749675" cy="3057525"/>
          </a:xfrm>
          <a:prstGeom prst="rect">
            <a:avLst/>
          </a:prstGeom>
        </p:spPr>
        <p:txBody>
          <a:bodyPr lIns="0" tIns="0" rIns="0" bIns="0" rtlCol="0" anchor="t">
            <a:spAutoFit/>
          </a:bodyPr>
          <a:lstStyle/>
          <a:p>
            <a:pPr algn="ctr">
              <a:lnSpc>
                <a:spcPts val="24000"/>
              </a:lnSpc>
            </a:pPr>
            <a:r>
              <a:rPr lang="en-US" sz="20000">
                <a:solidFill>
                  <a:srgbClr val="F1EFEF"/>
                </a:solidFill>
                <a:latin typeface="Montserrat Classic Bold"/>
              </a:rPr>
              <a:t>02</a:t>
            </a:r>
          </a:p>
        </p:txBody>
      </p:sp>
      <p:grpSp>
        <p:nvGrpSpPr>
          <p:cNvPr id="3" name="Group 3"/>
          <p:cNvGrpSpPr/>
          <p:nvPr/>
        </p:nvGrpSpPr>
        <p:grpSpPr>
          <a:xfrm>
            <a:off x="2681056" y="5335363"/>
            <a:ext cx="14461068" cy="2109311"/>
            <a:chOff x="0" y="0"/>
            <a:chExt cx="19281425" cy="2812415"/>
          </a:xfrm>
        </p:grpSpPr>
        <p:sp>
          <p:nvSpPr>
            <p:cNvPr id="4" name="TextBox 4"/>
            <p:cNvSpPr txBox="1"/>
            <p:nvPr/>
          </p:nvSpPr>
          <p:spPr>
            <a:xfrm>
              <a:off x="0" y="-66675"/>
              <a:ext cx="5216270" cy="676275"/>
            </a:xfrm>
            <a:prstGeom prst="rect">
              <a:avLst/>
            </a:prstGeom>
          </p:spPr>
          <p:txBody>
            <a:bodyPr lIns="0" tIns="0" rIns="0" bIns="0" rtlCol="0" anchor="t">
              <a:spAutoFit/>
            </a:bodyPr>
            <a:lstStyle/>
            <a:p>
              <a:pPr>
                <a:lnSpc>
                  <a:spcPts val="4200"/>
                </a:lnSpc>
              </a:pPr>
              <a:r>
                <a:rPr lang="en-US" sz="3000" spc="153">
                  <a:solidFill>
                    <a:srgbClr val="000000"/>
                  </a:solidFill>
                  <a:latin typeface="Montserrat Classic Bold"/>
                </a:rPr>
                <a:t>True Car</a:t>
              </a:r>
            </a:p>
          </p:txBody>
        </p:sp>
        <p:sp>
          <p:nvSpPr>
            <p:cNvPr id="5" name="TextBox 5"/>
            <p:cNvSpPr txBox="1"/>
            <p:nvPr/>
          </p:nvSpPr>
          <p:spPr>
            <a:xfrm>
              <a:off x="0" y="610870"/>
              <a:ext cx="19281425" cy="2201545"/>
            </a:xfrm>
            <a:prstGeom prst="rect">
              <a:avLst/>
            </a:prstGeom>
          </p:spPr>
          <p:txBody>
            <a:bodyPr lIns="0" tIns="0" rIns="0" bIns="0" rtlCol="0" anchor="t">
              <a:spAutoFit/>
            </a:bodyPr>
            <a:lstStyle/>
            <a:p>
              <a:pPr>
                <a:lnSpc>
                  <a:spcPts val="3359"/>
                </a:lnSpc>
              </a:pPr>
              <a:r>
                <a:rPr lang="en-US" sz="2400" spc="122">
                  <a:solidFill>
                    <a:srgbClr val="000000"/>
                  </a:solidFill>
                  <a:latin typeface="Montserrat Classic"/>
                </a:rPr>
                <a:t>TrueCar, a dealership-maintained platform, raises concerns as sold cars may retain the original seller's name, leading to legal complications. </a:t>
              </a:r>
              <a:r>
                <a:rPr lang="en-US" sz="2400" spc="122">
                  <a:solidFill>
                    <a:srgbClr val="EA3336"/>
                  </a:solidFill>
                  <a:latin typeface="Montserrat Classic"/>
                </a:rPr>
                <a:t>Users may face pricing confusion, and the platform lacks a dedicated community page for advice-seeking within the automotive community.</a:t>
              </a:r>
            </a:p>
          </p:txBody>
        </p:sp>
      </p:grpSp>
      <p:grpSp>
        <p:nvGrpSpPr>
          <p:cNvPr id="6" name="Group 6"/>
          <p:cNvGrpSpPr/>
          <p:nvPr/>
        </p:nvGrpSpPr>
        <p:grpSpPr>
          <a:xfrm>
            <a:off x="-3724222" y="-4507687"/>
            <a:ext cx="5924489" cy="5924489"/>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DDEDE">
                <a:alpha val="95686"/>
              </a:srgbClr>
            </a:solidFill>
            <a:ln cap="sq">
              <a:noFill/>
              <a:prstDash val="solid"/>
              <a:miter/>
            </a:ln>
          </p:spPr>
          <p:txBody>
            <a:bodyPr/>
            <a:lstStyle/>
            <a:p>
              <a:endParaRPr lang="en-US"/>
            </a:p>
          </p:txBody>
        </p:sp>
        <p:sp>
          <p:nvSpPr>
            <p:cNvPr id="8" name="TextBox 8"/>
            <p:cNvSpPr txBox="1"/>
            <p:nvPr/>
          </p:nvSpPr>
          <p:spPr>
            <a:xfrm>
              <a:off x="76200" y="38100"/>
              <a:ext cx="660400" cy="698500"/>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9" name="Freeform 9"/>
          <p:cNvSpPr/>
          <p:nvPr/>
        </p:nvSpPr>
        <p:spPr>
          <a:xfrm>
            <a:off x="414447" y="3139341"/>
            <a:ext cx="1697210" cy="473482"/>
          </a:xfrm>
          <a:custGeom>
            <a:avLst/>
            <a:gdLst/>
            <a:ahLst/>
            <a:cxnLst/>
            <a:rect l="l" t="t" r="r" b="b"/>
            <a:pathLst>
              <a:path w="1697210" h="473482">
                <a:moveTo>
                  <a:pt x="0" y="0"/>
                </a:moveTo>
                <a:lnTo>
                  <a:pt x="1697210" y="0"/>
                </a:lnTo>
                <a:lnTo>
                  <a:pt x="1697210" y="473483"/>
                </a:lnTo>
                <a:lnTo>
                  <a:pt x="0" y="473483"/>
                </a:lnTo>
                <a:lnTo>
                  <a:pt x="0" y="0"/>
                </a:lnTo>
                <a:close/>
              </a:path>
            </a:pathLst>
          </a:custGeom>
          <a:blipFill>
            <a:blip r:embed="rId2"/>
            <a:stretch>
              <a:fillRect l="-13850" t="-86078" r="-17109" b="-79251"/>
            </a:stretch>
          </a:blipFill>
        </p:spPr>
        <p:txBody>
          <a:bodyPr/>
          <a:lstStyle/>
          <a:p>
            <a:endParaRPr lang="en-US"/>
          </a:p>
        </p:txBody>
      </p:sp>
      <p:sp>
        <p:nvSpPr>
          <p:cNvPr id="10" name="Freeform 10"/>
          <p:cNvSpPr/>
          <p:nvPr/>
        </p:nvSpPr>
        <p:spPr>
          <a:xfrm>
            <a:off x="414447" y="5336849"/>
            <a:ext cx="1602744" cy="471110"/>
          </a:xfrm>
          <a:custGeom>
            <a:avLst/>
            <a:gdLst/>
            <a:ahLst/>
            <a:cxnLst/>
            <a:rect l="l" t="t" r="r" b="b"/>
            <a:pathLst>
              <a:path w="1602744" h="471110">
                <a:moveTo>
                  <a:pt x="0" y="0"/>
                </a:moveTo>
                <a:lnTo>
                  <a:pt x="1602744" y="0"/>
                </a:lnTo>
                <a:lnTo>
                  <a:pt x="1602744" y="471109"/>
                </a:lnTo>
                <a:lnTo>
                  <a:pt x="0" y="471109"/>
                </a:lnTo>
                <a:lnTo>
                  <a:pt x="0" y="0"/>
                </a:lnTo>
                <a:close/>
              </a:path>
            </a:pathLst>
          </a:custGeom>
          <a:blipFill>
            <a:blip r:embed="rId3"/>
            <a:stretch>
              <a:fillRect/>
            </a:stretch>
          </a:blipFill>
        </p:spPr>
        <p:txBody>
          <a:bodyPr/>
          <a:lstStyle/>
          <a:p>
            <a:endParaRPr lang="en-US"/>
          </a:p>
        </p:txBody>
      </p:sp>
      <p:sp>
        <p:nvSpPr>
          <p:cNvPr id="11" name="TextBox 11"/>
          <p:cNvSpPr txBox="1"/>
          <p:nvPr/>
        </p:nvSpPr>
        <p:spPr>
          <a:xfrm>
            <a:off x="1263052" y="1882903"/>
            <a:ext cx="7684822" cy="809625"/>
          </a:xfrm>
          <a:prstGeom prst="rect">
            <a:avLst/>
          </a:prstGeom>
        </p:spPr>
        <p:txBody>
          <a:bodyPr lIns="0" tIns="0" rIns="0" bIns="0" rtlCol="0" anchor="t">
            <a:spAutoFit/>
          </a:bodyPr>
          <a:lstStyle/>
          <a:p>
            <a:pPr>
              <a:lnSpc>
                <a:spcPts val="6000"/>
              </a:lnSpc>
            </a:pPr>
            <a:r>
              <a:rPr lang="en-US" sz="6000">
                <a:solidFill>
                  <a:srgbClr val="000000"/>
                </a:solidFill>
                <a:latin typeface="Montserrat Classic Bold"/>
              </a:rPr>
              <a:t>EXISTING SYSTEMS</a:t>
            </a:r>
          </a:p>
        </p:txBody>
      </p:sp>
      <p:sp>
        <p:nvSpPr>
          <p:cNvPr id="12" name="TextBox 12"/>
          <p:cNvSpPr txBox="1"/>
          <p:nvPr/>
        </p:nvSpPr>
        <p:spPr>
          <a:xfrm>
            <a:off x="1263052" y="1592823"/>
            <a:ext cx="6433982" cy="283210"/>
          </a:xfrm>
          <a:prstGeom prst="rect">
            <a:avLst/>
          </a:prstGeom>
        </p:spPr>
        <p:txBody>
          <a:bodyPr lIns="0" tIns="0" rIns="0" bIns="0" rtlCol="0" anchor="t">
            <a:spAutoFit/>
          </a:bodyPr>
          <a:lstStyle/>
          <a:p>
            <a:pPr>
              <a:lnSpc>
                <a:spcPts val="2120"/>
              </a:lnSpc>
            </a:pPr>
            <a:r>
              <a:rPr lang="en-US" sz="2000" spc="1600">
                <a:solidFill>
                  <a:srgbClr val="193447"/>
                </a:solidFill>
                <a:latin typeface="Montserrat Classic Bold"/>
              </a:rPr>
              <a:t>LITERATURE REVIEW</a:t>
            </a:r>
          </a:p>
        </p:txBody>
      </p:sp>
      <p:grpSp>
        <p:nvGrpSpPr>
          <p:cNvPr id="13" name="Group 13"/>
          <p:cNvGrpSpPr/>
          <p:nvPr/>
        </p:nvGrpSpPr>
        <p:grpSpPr>
          <a:xfrm>
            <a:off x="2681056" y="2959616"/>
            <a:ext cx="14461068" cy="1690310"/>
            <a:chOff x="0" y="0"/>
            <a:chExt cx="19281425" cy="2253747"/>
          </a:xfrm>
        </p:grpSpPr>
        <p:sp>
          <p:nvSpPr>
            <p:cNvPr id="14" name="TextBox 14"/>
            <p:cNvSpPr txBox="1"/>
            <p:nvPr/>
          </p:nvSpPr>
          <p:spPr>
            <a:xfrm>
              <a:off x="0" y="-66675"/>
              <a:ext cx="5216270" cy="676275"/>
            </a:xfrm>
            <a:prstGeom prst="rect">
              <a:avLst/>
            </a:prstGeom>
          </p:spPr>
          <p:txBody>
            <a:bodyPr lIns="0" tIns="0" rIns="0" bIns="0" rtlCol="0" anchor="t">
              <a:spAutoFit/>
            </a:bodyPr>
            <a:lstStyle/>
            <a:p>
              <a:pPr>
                <a:lnSpc>
                  <a:spcPts val="4200"/>
                </a:lnSpc>
              </a:pPr>
              <a:r>
                <a:rPr lang="en-US" sz="3000" spc="153">
                  <a:solidFill>
                    <a:srgbClr val="000000"/>
                  </a:solidFill>
                  <a:latin typeface="Montserrat Classic Bold"/>
                </a:rPr>
                <a:t>VAVACARS</a:t>
              </a:r>
            </a:p>
          </p:txBody>
        </p:sp>
        <p:sp>
          <p:nvSpPr>
            <p:cNvPr id="15" name="TextBox 15"/>
            <p:cNvSpPr txBox="1"/>
            <p:nvPr/>
          </p:nvSpPr>
          <p:spPr>
            <a:xfrm>
              <a:off x="0" y="611002"/>
              <a:ext cx="19281425" cy="1642745"/>
            </a:xfrm>
            <a:prstGeom prst="rect">
              <a:avLst/>
            </a:prstGeom>
          </p:spPr>
          <p:txBody>
            <a:bodyPr lIns="0" tIns="0" rIns="0" bIns="0" rtlCol="0" anchor="t">
              <a:spAutoFit/>
            </a:bodyPr>
            <a:lstStyle/>
            <a:p>
              <a:pPr>
                <a:lnSpc>
                  <a:spcPts val="3359"/>
                </a:lnSpc>
              </a:pPr>
              <a:r>
                <a:rPr lang="en-US" sz="2400" spc="122">
                  <a:solidFill>
                    <a:srgbClr val="000000"/>
                  </a:solidFill>
                  <a:latin typeface="Montserrat Classic"/>
                </a:rPr>
                <a:t>VAVACARS a Turkish-based company, purchases and sells cars on behalf of buyers,</a:t>
              </a:r>
              <a:r>
                <a:rPr lang="en-US" sz="2400" spc="122">
                  <a:solidFill>
                    <a:srgbClr val="EA3336"/>
                  </a:solidFill>
                  <a:latin typeface="Montserrat Classic"/>
                </a:rPr>
                <a:t> but a significant issue arises as the car's ownership paperwork may not be diligently transferred to subsequent buyers.</a:t>
              </a: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49895" y="2963736"/>
            <a:ext cx="1514936" cy="2179764"/>
          </a:xfrm>
          <a:custGeom>
            <a:avLst/>
            <a:gdLst/>
            <a:ahLst/>
            <a:cxnLst/>
            <a:rect l="l" t="t" r="r" b="b"/>
            <a:pathLst>
              <a:path w="1514936" h="2179764">
                <a:moveTo>
                  <a:pt x="0" y="0"/>
                </a:moveTo>
                <a:lnTo>
                  <a:pt x="1514936" y="0"/>
                </a:lnTo>
                <a:lnTo>
                  <a:pt x="1514936" y="2179764"/>
                </a:lnTo>
                <a:lnTo>
                  <a:pt x="0" y="217976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8290913" y="2963736"/>
            <a:ext cx="1308767" cy="2179764"/>
          </a:xfrm>
          <a:custGeom>
            <a:avLst/>
            <a:gdLst/>
            <a:ahLst/>
            <a:cxnLst/>
            <a:rect l="l" t="t" r="r" b="b"/>
            <a:pathLst>
              <a:path w="1308767" h="2179764">
                <a:moveTo>
                  <a:pt x="0" y="0"/>
                </a:moveTo>
                <a:lnTo>
                  <a:pt x="1308767" y="0"/>
                </a:lnTo>
                <a:lnTo>
                  <a:pt x="1308767" y="2179764"/>
                </a:lnTo>
                <a:lnTo>
                  <a:pt x="0" y="217976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a:off x="15225762" y="2963736"/>
            <a:ext cx="2033538" cy="2179764"/>
          </a:xfrm>
          <a:custGeom>
            <a:avLst/>
            <a:gdLst/>
            <a:ahLst/>
            <a:cxnLst/>
            <a:rect l="l" t="t" r="r" b="b"/>
            <a:pathLst>
              <a:path w="2033538" h="2179764">
                <a:moveTo>
                  <a:pt x="0" y="0"/>
                </a:moveTo>
                <a:lnTo>
                  <a:pt x="2033538" y="0"/>
                </a:lnTo>
                <a:lnTo>
                  <a:pt x="2033538" y="2179764"/>
                </a:lnTo>
                <a:lnTo>
                  <a:pt x="0" y="217976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5" name="Freeform 5"/>
          <p:cNvSpPr/>
          <p:nvPr/>
        </p:nvSpPr>
        <p:spPr>
          <a:xfrm>
            <a:off x="4152248" y="3652617"/>
            <a:ext cx="2651248" cy="802003"/>
          </a:xfrm>
          <a:custGeom>
            <a:avLst/>
            <a:gdLst/>
            <a:ahLst/>
            <a:cxnLst/>
            <a:rect l="l" t="t" r="r" b="b"/>
            <a:pathLst>
              <a:path w="2651248" h="802003">
                <a:moveTo>
                  <a:pt x="0" y="0"/>
                </a:moveTo>
                <a:lnTo>
                  <a:pt x="2651248" y="0"/>
                </a:lnTo>
                <a:lnTo>
                  <a:pt x="2651248" y="802002"/>
                </a:lnTo>
                <a:lnTo>
                  <a:pt x="0" y="80200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6" name="Freeform 6"/>
          <p:cNvSpPr/>
          <p:nvPr/>
        </p:nvSpPr>
        <p:spPr>
          <a:xfrm>
            <a:off x="11085580" y="3652617"/>
            <a:ext cx="2651248" cy="802003"/>
          </a:xfrm>
          <a:custGeom>
            <a:avLst/>
            <a:gdLst/>
            <a:ahLst/>
            <a:cxnLst/>
            <a:rect l="l" t="t" r="r" b="b"/>
            <a:pathLst>
              <a:path w="2651248" h="802003">
                <a:moveTo>
                  <a:pt x="0" y="0"/>
                </a:moveTo>
                <a:lnTo>
                  <a:pt x="2651248" y="0"/>
                </a:lnTo>
                <a:lnTo>
                  <a:pt x="2651248" y="802002"/>
                </a:lnTo>
                <a:lnTo>
                  <a:pt x="0" y="80200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7" name="Freeform 7"/>
          <p:cNvSpPr/>
          <p:nvPr/>
        </p:nvSpPr>
        <p:spPr>
          <a:xfrm>
            <a:off x="7032178" y="2651663"/>
            <a:ext cx="3826237" cy="2491837"/>
          </a:xfrm>
          <a:custGeom>
            <a:avLst/>
            <a:gdLst/>
            <a:ahLst/>
            <a:cxnLst/>
            <a:rect l="l" t="t" r="r" b="b"/>
            <a:pathLst>
              <a:path w="3826237" h="2491837">
                <a:moveTo>
                  <a:pt x="0" y="0"/>
                </a:moveTo>
                <a:lnTo>
                  <a:pt x="3826237" y="0"/>
                </a:lnTo>
                <a:lnTo>
                  <a:pt x="3826237" y="2491837"/>
                </a:lnTo>
                <a:lnTo>
                  <a:pt x="0" y="2491837"/>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8" name="Freeform 8"/>
          <p:cNvSpPr/>
          <p:nvPr/>
        </p:nvSpPr>
        <p:spPr>
          <a:xfrm rot="546586">
            <a:off x="9723596" y="3975461"/>
            <a:ext cx="1311592" cy="4114800"/>
          </a:xfrm>
          <a:custGeom>
            <a:avLst/>
            <a:gdLst/>
            <a:ahLst/>
            <a:cxnLst/>
            <a:rect l="l" t="t" r="r" b="b"/>
            <a:pathLst>
              <a:path w="1311592" h="4114800">
                <a:moveTo>
                  <a:pt x="0" y="0"/>
                </a:moveTo>
                <a:lnTo>
                  <a:pt x="1311592" y="0"/>
                </a:lnTo>
                <a:lnTo>
                  <a:pt x="1311592" y="4114800"/>
                </a:lnTo>
                <a:lnTo>
                  <a:pt x="0" y="411480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9" name="Freeform 9"/>
          <p:cNvSpPr/>
          <p:nvPr/>
        </p:nvSpPr>
        <p:spPr>
          <a:xfrm>
            <a:off x="-1240242" y="-963313"/>
            <a:ext cx="2942276" cy="2942276"/>
          </a:xfrm>
          <a:custGeom>
            <a:avLst/>
            <a:gdLst/>
            <a:ahLst/>
            <a:cxnLst/>
            <a:rect l="l" t="t" r="r" b="b"/>
            <a:pathLst>
              <a:path w="2942276" h="2942276">
                <a:moveTo>
                  <a:pt x="0" y="0"/>
                </a:moveTo>
                <a:lnTo>
                  <a:pt x="2942276" y="0"/>
                </a:lnTo>
                <a:lnTo>
                  <a:pt x="2942276" y="2942276"/>
                </a:lnTo>
                <a:lnTo>
                  <a:pt x="0" y="2942276"/>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US"/>
          </a:p>
        </p:txBody>
      </p:sp>
      <p:sp>
        <p:nvSpPr>
          <p:cNvPr id="10" name="TextBox 10"/>
          <p:cNvSpPr txBox="1"/>
          <p:nvPr/>
        </p:nvSpPr>
        <p:spPr>
          <a:xfrm>
            <a:off x="1149895" y="1330411"/>
            <a:ext cx="10699347" cy="914301"/>
          </a:xfrm>
          <a:prstGeom prst="rect">
            <a:avLst/>
          </a:prstGeom>
        </p:spPr>
        <p:txBody>
          <a:bodyPr lIns="0" tIns="0" rIns="0" bIns="0" rtlCol="0" anchor="t">
            <a:spAutoFit/>
          </a:bodyPr>
          <a:lstStyle/>
          <a:p>
            <a:pPr>
              <a:lnSpc>
                <a:spcPts val="7199"/>
              </a:lnSpc>
            </a:pPr>
            <a:r>
              <a:rPr lang="en-US" sz="5999" spc="2999">
                <a:solidFill>
                  <a:srgbClr val="000000"/>
                </a:solidFill>
                <a:latin typeface="Montserrat Classic Bold"/>
              </a:rPr>
              <a:t>OUR SOLUTION</a:t>
            </a:r>
          </a:p>
        </p:txBody>
      </p:sp>
      <p:sp>
        <p:nvSpPr>
          <p:cNvPr id="11" name="TextBox 11"/>
          <p:cNvSpPr txBox="1"/>
          <p:nvPr/>
        </p:nvSpPr>
        <p:spPr>
          <a:xfrm>
            <a:off x="7908608" y="5508519"/>
            <a:ext cx="2470784" cy="386709"/>
          </a:xfrm>
          <a:prstGeom prst="rect">
            <a:avLst/>
          </a:prstGeom>
        </p:spPr>
        <p:txBody>
          <a:bodyPr lIns="0" tIns="0" rIns="0" bIns="0" rtlCol="0" anchor="t">
            <a:spAutoFit/>
          </a:bodyPr>
          <a:lstStyle/>
          <a:p>
            <a:pPr>
              <a:lnSpc>
                <a:spcPts val="3359"/>
              </a:lnSpc>
            </a:pPr>
            <a:r>
              <a:rPr lang="en-US" sz="2399" spc="38" dirty="0">
                <a:solidFill>
                  <a:srgbClr val="000000"/>
                </a:solidFill>
                <a:latin typeface="Montserrat Classic"/>
              </a:rPr>
              <a:t>Give car details</a:t>
            </a:r>
          </a:p>
        </p:txBody>
      </p:sp>
      <p:sp>
        <p:nvSpPr>
          <p:cNvPr id="12" name="TextBox 12"/>
          <p:cNvSpPr txBox="1"/>
          <p:nvPr/>
        </p:nvSpPr>
        <p:spPr>
          <a:xfrm>
            <a:off x="1181100" y="5508519"/>
            <a:ext cx="3452964" cy="824865"/>
          </a:xfrm>
          <a:prstGeom prst="rect">
            <a:avLst/>
          </a:prstGeom>
        </p:spPr>
        <p:txBody>
          <a:bodyPr lIns="0" tIns="0" rIns="0" bIns="0" rtlCol="0" anchor="t">
            <a:spAutoFit/>
          </a:bodyPr>
          <a:lstStyle/>
          <a:p>
            <a:pPr>
              <a:lnSpc>
                <a:spcPts val="3359"/>
              </a:lnSpc>
            </a:pPr>
            <a:r>
              <a:rPr lang="en-US" sz="2399" spc="38">
                <a:solidFill>
                  <a:srgbClr val="000000"/>
                </a:solidFill>
                <a:latin typeface="Montserrat Classic"/>
              </a:rPr>
              <a:t>Create an advertisement</a:t>
            </a:r>
          </a:p>
        </p:txBody>
      </p:sp>
      <p:sp>
        <p:nvSpPr>
          <p:cNvPr id="13" name="TextBox 13"/>
          <p:cNvSpPr txBox="1"/>
          <p:nvPr/>
        </p:nvSpPr>
        <p:spPr>
          <a:xfrm>
            <a:off x="14788516" y="5508519"/>
            <a:ext cx="2470784" cy="824865"/>
          </a:xfrm>
          <a:prstGeom prst="rect">
            <a:avLst/>
          </a:prstGeom>
        </p:spPr>
        <p:txBody>
          <a:bodyPr lIns="0" tIns="0" rIns="0" bIns="0" rtlCol="0" anchor="t">
            <a:spAutoFit/>
          </a:bodyPr>
          <a:lstStyle/>
          <a:p>
            <a:pPr algn="ctr">
              <a:lnSpc>
                <a:spcPts val="3359"/>
              </a:lnSpc>
            </a:pPr>
            <a:r>
              <a:rPr lang="en-US" sz="2399" spc="38">
                <a:solidFill>
                  <a:srgbClr val="000000"/>
                </a:solidFill>
                <a:latin typeface="Montserrat Classic"/>
              </a:rPr>
              <a:t>Get Predicted Price</a:t>
            </a:r>
          </a:p>
        </p:txBody>
      </p:sp>
      <p:sp>
        <p:nvSpPr>
          <p:cNvPr id="14" name="TextBox 14"/>
          <p:cNvSpPr txBox="1"/>
          <p:nvPr/>
        </p:nvSpPr>
        <p:spPr>
          <a:xfrm>
            <a:off x="4429592" y="7646304"/>
            <a:ext cx="5116430" cy="824865"/>
          </a:xfrm>
          <a:prstGeom prst="rect">
            <a:avLst/>
          </a:prstGeom>
        </p:spPr>
        <p:txBody>
          <a:bodyPr lIns="0" tIns="0" rIns="0" bIns="0" rtlCol="0" anchor="t">
            <a:spAutoFit/>
          </a:bodyPr>
          <a:lstStyle/>
          <a:p>
            <a:pPr algn="ctr">
              <a:lnSpc>
                <a:spcPts val="3359"/>
              </a:lnSpc>
            </a:pPr>
            <a:r>
              <a:rPr lang="en-US" sz="2399" spc="38" dirty="0">
                <a:solidFill>
                  <a:srgbClr val="000000"/>
                </a:solidFill>
                <a:latin typeface="Montserrat Classic"/>
              </a:rPr>
              <a:t>Analyzing car details using ML module</a:t>
            </a:r>
          </a:p>
        </p:txBody>
      </p:sp>
      <p:sp>
        <p:nvSpPr>
          <p:cNvPr id="15" name="TextBox 15"/>
          <p:cNvSpPr txBox="1"/>
          <p:nvPr/>
        </p:nvSpPr>
        <p:spPr>
          <a:xfrm>
            <a:off x="14538325" y="7229475"/>
            <a:ext cx="3749675" cy="3057525"/>
          </a:xfrm>
          <a:prstGeom prst="rect">
            <a:avLst/>
          </a:prstGeom>
        </p:spPr>
        <p:txBody>
          <a:bodyPr lIns="0" tIns="0" rIns="0" bIns="0" rtlCol="0" anchor="t">
            <a:spAutoFit/>
          </a:bodyPr>
          <a:lstStyle/>
          <a:p>
            <a:pPr algn="ctr">
              <a:lnSpc>
                <a:spcPts val="24000"/>
              </a:lnSpc>
            </a:pPr>
            <a:r>
              <a:rPr lang="en-US" sz="20000" dirty="0">
                <a:solidFill>
                  <a:srgbClr val="F1EFEF"/>
                </a:solidFill>
                <a:latin typeface="Montserrat Classic Bold"/>
              </a:rPr>
              <a:t>01</a:t>
            </a:r>
          </a:p>
        </p:txBody>
      </p:sp>
      <p:sp>
        <p:nvSpPr>
          <p:cNvPr id="16" name="TextBox 14">
            <a:extLst>
              <a:ext uri="{FF2B5EF4-FFF2-40B4-BE49-F238E27FC236}">
                <a16:creationId xmlns:a16="http://schemas.microsoft.com/office/drawing/2014/main" id="{9B0C49CF-A144-9541-ABD6-AEE3C5BD2CE9}"/>
              </a:ext>
            </a:extLst>
          </p:cNvPr>
          <p:cNvSpPr txBox="1"/>
          <p:nvPr/>
        </p:nvSpPr>
        <p:spPr>
          <a:xfrm>
            <a:off x="4634064" y="9002696"/>
            <a:ext cx="5116430" cy="822726"/>
          </a:xfrm>
          <a:prstGeom prst="rect">
            <a:avLst/>
          </a:prstGeom>
        </p:spPr>
        <p:txBody>
          <a:bodyPr lIns="0" tIns="0" rIns="0" bIns="0" rtlCol="0" anchor="t">
            <a:spAutoFit/>
          </a:bodyPr>
          <a:lstStyle/>
          <a:p>
            <a:pPr marL="342900" indent="-342900">
              <a:lnSpc>
                <a:spcPts val="3359"/>
              </a:lnSpc>
              <a:buFont typeface="Arial" panose="020B0604020202020204" pitchFamily="34" charset="0"/>
              <a:buChar char="•"/>
            </a:pPr>
            <a:r>
              <a:rPr lang="en-US" sz="2399" spc="38" dirty="0">
                <a:solidFill>
                  <a:srgbClr val="000000"/>
                </a:solidFill>
                <a:latin typeface="Montserrat Classic"/>
              </a:rPr>
              <a:t>No Inspection fees</a:t>
            </a:r>
          </a:p>
          <a:p>
            <a:pPr marL="342900" indent="-342900">
              <a:lnSpc>
                <a:spcPts val="3359"/>
              </a:lnSpc>
              <a:buFont typeface="Arial" panose="020B0604020202020204" pitchFamily="34" charset="0"/>
              <a:buChar char="•"/>
            </a:pPr>
            <a:r>
              <a:rPr lang="en-US" sz="2399" spc="38" dirty="0">
                <a:solidFill>
                  <a:srgbClr val="000000"/>
                </a:solidFill>
                <a:latin typeface="Montserrat Classic"/>
              </a:rPr>
              <a:t>Instant vehicle worth estimate</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149895" y="1330411"/>
            <a:ext cx="10699347" cy="914301"/>
          </a:xfrm>
          <a:prstGeom prst="rect">
            <a:avLst/>
          </a:prstGeom>
        </p:spPr>
        <p:txBody>
          <a:bodyPr lIns="0" tIns="0" rIns="0" bIns="0" rtlCol="0" anchor="t">
            <a:spAutoFit/>
          </a:bodyPr>
          <a:lstStyle/>
          <a:p>
            <a:pPr>
              <a:lnSpc>
                <a:spcPts val="7199"/>
              </a:lnSpc>
            </a:pPr>
            <a:r>
              <a:rPr lang="en-US" sz="5999" spc="2999">
                <a:solidFill>
                  <a:srgbClr val="000000"/>
                </a:solidFill>
                <a:latin typeface="Montserrat Classic Bold"/>
              </a:rPr>
              <a:t>OUR SOLUTION</a:t>
            </a:r>
          </a:p>
        </p:txBody>
      </p:sp>
      <p:sp>
        <p:nvSpPr>
          <p:cNvPr id="3" name="TextBox 3"/>
          <p:cNvSpPr txBox="1"/>
          <p:nvPr/>
        </p:nvSpPr>
        <p:spPr>
          <a:xfrm>
            <a:off x="14538325" y="7229475"/>
            <a:ext cx="3749675" cy="3057525"/>
          </a:xfrm>
          <a:prstGeom prst="rect">
            <a:avLst/>
          </a:prstGeom>
        </p:spPr>
        <p:txBody>
          <a:bodyPr lIns="0" tIns="0" rIns="0" bIns="0" rtlCol="0" anchor="t">
            <a:spAutoFit/>
          </a:bodyPr>
          <a:lstStyle/>
          <a:p>
            <a:pPr algn="ctr">
              <a:lnSpc>
                <a:spcPts val="24000"/>
              </a:lnSpc>
            </a:pPr>
            <a:r>
              <a:rPr lang="en-US" sz="20000">
                <a:solidFill>
                  <a:srgbClr val="F1EFEF"/>
                </a:solidFill>
                <a:latin typeface="Montserrat Classic Bold"/>
              </a:rPr>
              <a:t>02</a:t>
            </a:r>
          </a:p>
        </p:txBody>
      </p:sp>
      <p:grpSp>
        <p:nvGrpSpPr>
          <p:cNvPr id="4" name="Group 4"/>
          <p:cNvGrpSpPr/>
          <p:nvPr/>
        </p:nvGrpSpPr>
        <p:grpSpPr>
          <a:xfrm>
            <a:off x="1149895" y="2813738"/>
            <a:ext cx="10008965" cy="1266594"/>
            <a:chOff x="0" y="0"/>
            <a:chExt cx="13345287" cy="1688791"/>
          </a:xfrm>
        </p:grpSpPr>
        <p:sp>
          <p:nvSpPr>
            <p:cNvPr id="5" name="TextBox 5"/>
            <p:cNvSpPr txBox="1"/>
            <p:nvPr/>
          </p:nvSpPr>
          <p:spPr>
            <a:xfrm>
              <a:off x="1396315" y="240991"/>
              <a:ext cx="11948972" cy="1447800"/>
            </a:xfrm>
            <a:prstGeom prst="rect">
              <a:avLst/>
            </a:prstGeom>
          </p:spPr>
          <p:txBody>
            <a:bodyPr lIns="0" tIns="0" rIns="0" bIns="0" rtlCol="0" anchor="t">
              <a:spAutoFit/>
            </a:bodyPr>
            <a:lstStyle/>
            <a:p>
              <a:pPr algn="just">
                <a:lnSpc>
                  <a:spcPts val="2879"/>
                </a:lnSpc>
              </a:pPr>
              <a:r>
                <a:rPr lang="en-US" sz="2400" dirty="0" err="1">
                  <a:solidFill>
                    <a:srgbClr val="000000"/>
                  </a:solidFill>
                  <a:latin typeface="Montserrat Classic"/>
                </a:rPr>
                <a:t>DriveNet</a:t>
              </a:r>
              <a:r>
                <a:rPr lang="en-US" sz="2400" dirty="0">
                  <a:solidFill>
                    <a:srgbClr val="000000"/>
                  </a:solidFill>
                  <a:latin typeface="Montserrat Classic"/>
                </a:rPr>
                <a:t> is a simple and intuitive web-based platform, ensuring ease of use for both buyers and sellers in the automotive marketplace.</a:t>
              </a:r>
            </a:p>
          </p:txBody>
        </p:sp>
        <p:sp>
          <p:nvSpPr>
            <p:cNvPr id="6" name="TextBox 6"/>
            <p:cNvSpPr txBox="1"/>
            <p:nvPr/>
          </p:nvSpPr>
          <p:spPr>
            <a:xfrm>
              <a:off x="0" y="-114300"/>
              <a:ext cx="1396315" cy="914400"/>
            </a:xfrm>
            <a:prstGeom prst="rect">
              <a:avLst/>
            </a:prstGeom>
          </p:spPr>
          <p:txBody>
            <a:bodyPr lIns="0" tIns="0" rIns="0" bIns="0" rtlCol="0" anchor="t">
              <a:spAutoFit/>
            </a:bodyPr>
            <a:lstStyle/>
            <a:p>
              <a:pPr marL="0" lvl="1" indent="0" algn="ctr">
                <a:lnSpc>
                  <a:spcPts val="5999"/>
                </a:lnSpc>
                <a:spcBef>
                  <a:spcPct val="0"/>
                </a:spcBef>
              </a:pPr>
              <a:r>
                <a:rPr lang="en-US" sz="3999">
                  <a:solidFill>
                    <a:srgbClr val="193447"/>
                  </a:solidFill>
                  <a:latin typeface="Montserrat Classic Bold"/>
                </a:rPr>
                <a:t>01</a:t>
              </a:r>
            </a:p>
          </p:txBody>
        </p:sp>
      </p:grpSp>
      <p:grpSp>
        <p:nvGrpSpPr>
          <p:cNvPr id="7" name="Group 7"/>
          <p:cNvGrpSpPr/>
          <p:nvPr/>
        </p:nvGrpSpPr>
        <p:grpSpPr>
          <a:xfrm>
            <a:off x="1149895" y="4468217"/>
            <a:ext cx="10008965" cy="1447800"/>
            <a:chOff x="0" y="0"/>
            <a:chExt cx="13345287" cy="1930400"/>
          </a:xfrm>
        </p:grpSpPr>
        <p:sp>
          <p:nvSpPr>
            <p:cNvPr id="8" name="TextBox 8"/>
            <p:cNvSpPr txBox="1"/>
            <p:nvPr/>
          </p:nvSpPr>
          <p:spPr>
            <a:xfrm>
              <a:off x="1396315" y="0"/>
              <a:ext cx="11948972" cy="1930400"/>
            </a:xfrm>
            <a:prstGeom prst="rect">
              <a:avLst/>
            </a:prstGeom>
          </p:spPr>
          <p:txBody>
            <a:bodyPr lIns="0" tIns="0" rIns="0" bIns="0" rtlCol="0" anchor="t">
              <a:spAutoFit/>
            </a:bodyPr>
            <a:lstStyle/>
            <a:p>
              <a:pPr algn="just">
                <a:lnSpc>
                  <a:spcPts val="2879"/>
                </a:lnSpc>
              </a:pPr>
              <a:r>
                <a:rPr lang="en-US" sz="2400" dirty="0">
                  <a:solidFill>
                    <a:srgbClr val="000000"/>
                  </a:solidFill>
                  <a:latin typeface="Montserrat Classic"/>
                </a:rPr>
                <a:t>The platform incorporates a price prediction module. When seller creates car advertisements, it analyzes provided details to predict an optimal price. Users can choose to accept the suggested price or input their own</a:t>
              </a:r>
            </a:p>
          </p:txBody>
        </p:sp>
        <p:sp>
          <p:nvSpPr>
            <p:cNvPr id="9" name="TextBox 9"/>
            <p:cNvSpPr txBox="1"/>
            <p:nvPr/>
          </p:nvSpPr>
          <p:spPr>
            <a:xfrm>
              <a:off x="0" y="127220"/>
              <a:ext cx="1396315" cy="914400"/>
            </a:xfrm>
            <a:prstGeom prst="rect">
              <a:avLst/>
            </a:prstGeom>
          </p:spPr>
          <p:txBody>
            <a:bodyPr lIns="0" tIns="0" rIns="0" bIns="0" rtlCol="0" anchor="t">
              <a:spAutoFit/>
            </a:bodyPr>
            <a:lstStyle/>
            <a:p>
              <a:pPr marL="0" lvl="1" indent="0" algn="ctr">
                <a:lnSpc>
                  <a:spcPts val="5999"/>
                </a:lnSpc>
                <a:spcBef>
                  <a:spcPct val="0"/>
                </a:spcBef>
              </a:pPr>
              <a:r>
                <a:rPr lang="en-US" sz="3999">
                  <a:solidFill>
                    <a:srgbClr val="193447"/>
                  </a:solidFill>
                  <a:latin typeface="Montserrat Classic Bold"/>
                </a:rPr>
                <a:t>02</a:t>
              </a:r>
            </a:p>
          </p:txBody>
        </p:sp>
      </p:grpSp>
      <p:grpSp>
        <p:nvGrpSpPr>
          <p:cNvPr id="10" name="Group 10"/>
          <p:cNvGrpSpPr/>
          <p:nvPr/>
        </p:nvGrpSpPr>
        <p:grpSpPr>
          <a:xfrm>
            <a:off x="1149895" y="6077711"/>
            <a:ext cx="10008965" cy="1539802"/>
            <a:chOff x="0" y="-113991"/>
            <a:chExt cx="13345287" cy="2053068"/>
          </a:xfrm>
        </p:grpSpPr>
        <p:sp>
          <p:nvSpPr>
            <p:cNvPr id="11" name="TextBox 11"/>
            <p:cNvSpPr txBox="1"/>
            <p:nvPr/>
          </p:nvSpPr>
          <p:spPr>
            <a:xfrm>
              <a:off x="1396315" y="0"/>
              <a:ext cx="11948972" cy="1939077"/>
            </a:xfrm>
            <a:prstGeom prst="rect">
              <a:avLst/>
            </a:prstGeom>
          </p:spPr>
          <p:txBody>
            <a:bodyPr lIns="0" tIns="0" rIns="0" bIns="0" rtlCol="0" anchor="t">
              <a:spAutoFit/>
            </a:bodyPr>
            <a:lstStyle/>
            <a:p>
              <a:pPr algn="just">
                <a:lnSpc>
                  <a:spcPts val="2879"/>
                </a:lnSpc>
              </a:pPr>
              <a:r>
                <a:rPr lang="en-US" sz="2400" dirty="0">
                  <a:solidFill>
                    <a:srgbClr val="000000"/>
                  </a:solidFill>
                  <a:latin typeface="Montserrat Classic"/>
                </a:rPr>
                <a:t>Buyers benefit from real-time price visibility during advertisement visits, providing them with valuable insights into the predicted value of their car. In this way, our system is fair with both sellers and buyers.</a:t>
              </a:r>
            </a:p>
          </p:txBody>
        </p:sp>
        <p:sp>
          <p:nvSpPr>
            <p:cNvPr id="12" name="TextBox 12"/>
            <p:cNvSpPr txBox="1"/>
            <p:nvPr/>
          </p:nvSpPr>
          <p:spPr>
            <a:xfrm>
              <a:off x="0" y="-113991"/>
              <a:ext cx="1396315" cy="914400"/>
            </a:xfrm>
            <a:prstGeom prst="rect">
              <a:avLst/>
            </a:prstGeom>
          </p:spPr>
          <p:txBody>
            <a:bodyPr lIns="0" tIns="0" rIns="0" bIns="0" rtlCol="0" anchor="t">
              <a:spAutoFit/>
            </a:bodyPr>
            <a:lstStyle/>
            <a:p>
              <a:pPr marL="0" lvl="1" indent="0" algn="ctr">
                <a:lnSpc>
                  <a:spcPts val="5999"/>
                </a:lnSpc>
                <a:spcBef>
                  <a:spcPct val="0"/>
                </a:spcBef>
              </a:pPr>
              <a:r>
                <a:rPr lang="en-US" sz="3999">
                  <a:solidFill>
                    <a:srgbClr val="193447"/>
                  </a:solidFill>
                  <a:latin typeface="Montserrat Classic Bold"/>
                </a:rPr>
                <a:t>03</a:t>
              </a:r>
            </a:p>
          </p:txBody>
        </p:sp>
      </p:grpSp>
      <p:grpSp>
        <p:nvGrpSpPr>
          <p:cNvPr id="13" name="Group 13"/>
          <p:cNvGrpSpPr/>
          <p:nvPr/>
        </p:nvGrpSpPr>
        <p:grpSpPr>
          <a:xfrm>
            <a:off x="1149895" y="7858125"/>
            <a:ext cx="10008965" cy="1809750"/>
            <a:chOff x="0" y="0"/>
            <a:chExt cx="13345287" cy="2413000"/>
          </a:xfrm>
        </p:grpSpPr>
        <p:sp>
          <p:nvSpPr>
            <p:cNvPr id="14" name="TextBox 14"/>
            <p:cNvSpPr txBox="1"/>
            <p:nvPr/>
          </p:nvSpPr>
          <p:spPr>
            <a:xfrm>
              <a:off x="1396315" y="0"/>
              <a:ext cx="11948972" cy="2413000"/>
            </a:xfrm>
            <a:prstGeom prst="rect">
              <a:avLst/>
            </a:prstGeom>
          </p:spPr>
          <p:txBody>
            <a:bodyPr lIns="0" tIns="0" rIns="0" bIns="0" rtlCol="0" anchor="t">
              <a:spAutoFit/>
            </a:bodyPr>
            <a:lstStyle/>
            <a:p>
              <a:pPr algn="just">
                <a:lnSpc>
                  <a:spcPts val="2879"/>
                </a:lnSpc>
              </a:pPr>
              <a:r>
                <a:rPr lang="en-US" sz="2400" dirty="0" err="1">
                  <a:solidFill>
                    <a:srgbClr val="000000"/>
                  </a:solidFill>
                  <a:latin typeface="Montserrat Classic"/>
                </a:rPr>
                <a:t>DriveNet</a:t>
              </a:r>
              <a:r>
                <a:rPr lang="en-US" sz="2400" dirty="0">
                  <a:solidFill>
                    <a:srgbClr val="000000"/>
                  </a:solidFill>
                  <a:latin typeface="Montserrat Classic"/>
                </a:rPr>
                <a:t> incorporates a built-in chat module, fostering seamless communication between buyers and sellers. This feature ensures a direct and efficient channel for users to discuss details, negotiate, and finalize transactions within the platform.</a:t>
              </a:r>
            </a:p>
          </p:txBody>
        </p:sp>
        <p:sp>
          <p:nvSpPr>
            <p:cNvPr id="15" name="TextBox 15"/>
            <p:cNvSpPr txBox="1"/>
            <p:nvPr/>
          </p:nvSpPr>
          <p:spPr>
            <a:xfrm>
              <a:off x="0" y="609732"/>
              <a:ext cx="1396315" cy="914400"/>
            </a:xfrm>
            <a:prstGeom prst="rect">
              <a:avLst/>
            </a:prstGeom>
          </p:spPr>
          <p:txBody>
            <a:bodyPr lIns="0" tIns="0" rIns="0" bIns="0" rtlCol="0" anchor="t">
              <a:spAutoFit/>
            </a:bodyPr>
            <a:lstStyle/>
            <a:p>
              <a:pPr marL="0" lvl="1" indent="0" algn="ctr">
                <a:lnSpc>
                  <a:spcPts val="5999"/>
                </a:lnSpc>
                <a:spcBef>
                  <a:spcPct val="0"/>
                </a:spcBef>
              </a:pPr>
              <a:r>
                <a:rPr lang="en-US" sz="3999">
                  <a:solidFill>
                    <a:srgbClr val="193447"/>
                  </a:solidFill>
                  <a:latin typeface="Montserrat Classic Bold"/>
                </a:rPr>
                <a:t>04</a:t>
              </a:r>
            </a:p>
          </p:txBody>
        </p:sp>
      </p:grpSp>
      <p:grpSp>
        <p:nvGrpSpPr>
          <p:cNvPr id="16" name="Group 16"/>
          <p:cNvGrpSpPr/>
          <p:nvPr/>
        </p:nvGrpSpPr>
        <p:grpSpPr>
          <a:xfrm>
            <a:off x="-3724222" y="-4507687"/>
            <a:ext cx="5924489" cy="5924489"/>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DDEDE">
                <a:alpha val="95686"/>
              </a:srgbClr>
            </a:solidFill>
            <a:ln cap="sq">
              <a:noFill/>
              <a:prstDash val="solid"/>
              <a:miter/>
            </a:ln>
          </p:spPr>
          <p:txBody>
            <a:bodyPr/>
            <a:lstStyle/>
            <a:p>
              <a:endParaRPr lang="en-US"/>
            </a:p>
          </p:txBody>
        </p:sp>
        <p:sp>
          <p:nvSpPr>
            <p:cNvPr id="18" name="TextBox 18"/>
            <p:cNvSpPr txBox="1"/>
            <p:nvPr/>
          </p:nvSpPr>
          <p:spPr>
            <a:xfrm>
              <a:off x="76200" y="38100"/>
              <a:ext cx="660400" cy="698500"/>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19" name="Group 19"/>
          <p:cNvGrpSpPr/>
          <p:nvPr/>
        </p:nvGrpSpPr>
        <p:grpSpPr>
          <a:xfrm>
            <a:off x="11849242" y="2813738"/>
            <a:ext cx="5246370" cy="5246370"/>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24999" r="-25000"/>
              </a:stretch>
            </a:blipFill>
          </p:spPr>
          <p:txBody>
            <a:bodyPr/>
            <a:lstStyle/>
            <a:p>
              <a:endParaRPr lang="en-US"/>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149895" y="1330411"/>
            <a:ext cx="10699347" cy="914301"/>
          </a:xfrm>
          <a:prstGeom prst="rect">
            <a:avLst/>
          </a:prstGeom>
        </p:spPr>
        <p:txBody>
          <a:bodyPr lIns="0" tIns="0" rIns="0" bIns="0" rtlCol="0" anchor="t">
            <a:spAutoFit/>
          </a:bodyPr>
          <a:lstStyle/>
          <a:p>
            <a:pPr>
              <a:lnSpc>
                <a:spcPts val="7199"/>
              </a:lnSpc>
            </a:pPr>
            <a:r>
              <a:rPr lang="en-US" sz="5999" spc="2999" dirty="0">
                <a:solidFill>
                  <a:srgbClr val="000000"/>
                </a:solidFill>
                <a:latin typeface="Montserrat Classic Bold"/>
              </a:rPr>
              <a:t>OUR SOLUTION</a:t>
            </a:r>
          </a:p>
        </p:txBody>
      </p:sp>
      <p:sp>
        <p:nvSpPr>
          <p:cNvPr id="3" name="TextBox 3"/>
          <p:cNvSpPr txBox="1"/>
          <p:nvPr/>
        </p:nvSpPr>
        <p:spPr>
          <a:xfrm>
            <a:off x="14538325" y="7229475"/>
            <a:ext cx="3749675" cy="3057525"/>
          </a:xfrm>
          <a:prstGeom prst="rect">
            <a:avLst/>
          </a:prstGeom>
        </p:spPr>
        <p:txBody>
          <a:bodyPr lIns="0" tIns="0" rIns="0" bIns="0" rtlCol="0" anchor="t">
            <a:spAutoFit/>
          </a:bodyPr>
          <a:lstStyle/>
          <a:p>
            <a:pPr algn="ctr">
              <a:lnSpc>
                <a:spcPts val="24000"/>
              </a:lnSpc>
            </a:pPr>
            <a:r>
              <a:rPr lang="en-US" sz="20000">
                <a:solidFill>
                  <a:srgbClr val="F1EFEF"/>
                </a:solidFill>
                <a:latin typeface="Montserrat Classic Bold"/>
              </a:rPr>
              <a:t>03</a:t>
            </a:r>
          </a:p>
        </p:txBody>
      </p:sp>
      <p:grpSp>
        <p:nvGrpSpPr>
          <p:cNvPr id="4" name="Group 4"/>
          <p:cNvGrpSpPr/>
          <p:nvPr/>
        </p:nvGrpSpPr>
        <p:grpSpPr>
          <a:xfrm>
            <a:off x="1149895" y="2632531"/>
            <a:ext cx="10008965" cy="1082412"/>
            <a:chOff x="0" y="0"/>
            <a:chExt cx="13345287" cy="1443216"/>
          </a:xfrm>
        </p:grpSpPr>
        <p:sp>
          <p:nvSpPr>
            <p:cNvPr id="5" name="TextBox 5"/>
            <p:cNvSpPr txBox="1"/>
            <p:nvPr/>
          </p:nvSpPr>
          <p:spPr>
            <a:xfrm>
              <a:off x="1396315" y="0"/>
              <a:ext cx="11948972" cy="1443216"/>
            </a:xfrm>
            <a:prstGeom prst="rect">
              <a:avLst/>
            </a:prstGeom>
          </p:spPr>
          <p:txBody>
            <a:bodyPr lIns="0" tIns="0" rIns="0" bIns="0" rtlCol="0" anchor="t">
              <a:spAutoFit/>
            </a:bodyPr>
            <a:lstStyle/>
            <a:p>
              <a:pPr algn="just">
                <a:lnSpc>
                  <a:spcPts val="2879"/>
                </a:lnSpc>
              </a:pPr>
              <a:r>
                <a:rPr lang="en-US" sz="2400" dirty="0" err="1">
                  <a:solidFill>
                    <a:srgbClr val="000000"/>
                  </a:solidFill>
                  <a:latin typeface="Montserrat Classic"/>
                </a:rPr>
                <a:t>DriveNet</a:t>
              </a:r>
              <a:r>
                <a:rPr lang="en-US" sz="2400" dirty="0">
                  <a:solidFill>
                    <a:srgbClr val="000000"/>
                  </a:solidFill>
                  <a:latin typeface="Montserrat Classic"/>
                </a:rPr>
                <a:t> stands out by being completely free of inspection fees and additional charges, providing an instant estimate of vehicle price worth.</a:t>
              </a:r>
            </a:p>
          </p:txBody>
        </p:sp>
        <p:sp>
          <p:nvSpPr>
            <p:cNvPr id="6" name="TextBox 6"/>
            <p:cNvSpPr txBox="1"/>
            <p:nvPr/>
          </p:nvSpPr>
          <p:spPr>
            <a:xfrm>
              <a:off x="0" y="127309"/>
              <a:ext cx="1396315" cy="914400"/>
            </a:xfrm>
            <a:prstGeom prst="rect">
              <a:avLst/>
            </a:prstGeom>
          </p:spPr>
          <p:txBody>
            <a:bodyPr lIns="0" tIns="0" rIns="0" bIns="0" rtlCol="0" anchor="t">
              <a:spAutoFit/>
            </a:bodyPr>
            <a:lstStyle/>
            <a:p>
              <a:pPr marL="0" lvl="1" indent="0" algn="ctr">
                <a:lnSpc>
                  <a:spcPts val="5999"/>
                </a:lnSpc>
                <a:spcBef>
                  <a:spcPct val="0"/>
                </a:spcBef>
              </a:pPr>
              <a:r>
                <a:rPr lang="en-US" sz="3999">
                  <a:solidFill>
                    <a:srgbClr val="193447"/>
                  </a:solidFill>
                  <a:latin typeface="Montserrat Classic Bold"/>
                </a:rPr>
                <a:t>05</a:t>
              </a:r>
            </a:p>
          </p:txBody>
        </p:sp>
      </p:grpSp>
      <p:grpSp>
        <p:nvGrpSpPr>
          <p:cNvPr id="7" name="Group 7"/>
          <p:cNvGrpSpPr/>
          <p:nvPr/>
        </p:nvGrpSpPr>
        <p:grpSpPr>
          <a:xfrm>
            <a:off x="1149895" y="4379152"/>
            <a:ext cx="10008965" cy="917382"/>
            <a:chOff x="0" y="368520"/>
            <a:chExt cx="13345287" cy="1223177"/>
          </a:xfrm>
        </p:grpSpPr>
        <p:sp>
          <p:nvSpPr>
            <p:cNvPr id="8" name="TextBox 8"/>
            <p:cNvSpPr txBox="1"/>
            <p:nvPr/>
          </p:nvSpPr>
          <p:spPr>
            <a:xfrm>
              <a:off x="1396315" y="599973"/>
              <a:ext cx="11948972" cy="991724"/>
            </a:xfrm>
            <a:prstGeom prst="rect">
              <a:avLst/>
            </a:prstGeom>
          </p:spPr>
          <p:txBody>
            <a:bodyPr lIns="0" tIns="0" rIns="0" bIns="0" rtlCol="0" anchor="t">
              <a:spAutoFit/>
            </a:bodyPr>
            <a:lstStyle/>
            <a:p>
              <a:pPr algn="just">
                <a:lnSpc>
                  <a:spcPts val="2879"/>
                </a:lnSpc>
              </a:pPr>
              <a:r>
                <a:rPr lang="en-US" sz="2400" dirty="0" err="1">
                  <a:solidFill>
                    <a:srgbClr val="000000"/>
                  </a:solidFill>
                  <a:latin typeface="Montserrat Classic"/>
                </a:rPr>
                <a:t>DriveNet</a:t>
              </a:r>
              <a:r>
                <a:rPr lang="en-US" sz="2400" dirty="0">
                  <a:solidFill>
                    <a:srgbClr val="000000"/>
                  </a:solidFill>
                  <a:latin typeface="Montserrat Classic"/>
                </a:rPr>
                <a:t> uses the power of latest  </a:t>
              </a:r>
              <a:r>
                <a:rPr lang="en-US" sz="3200" b="1" dirty="0">
                  <a:solidFill>
                    <a:srgbClr val="000000"/>
                  </a:solidFill>
                  <a:latin typeface="Montserrat Classic"/>
                </a:rPr>
                <a:t>Machine Learning </a:t>
              </a:r>
              <a:r>
                <a:rPr lang="en-US" sz="3200" b="1" dirty="0" err="1">
                  <a:solidFill>
                    <a:srgbClr val="000000"/>
                  </a:solidFill>
                  <a:latin typeface="Montserrat Classic"/>
                </a:rPr>
                <a:t>technolog</a:t>
              </a:r>
              <a:r>
                <a:rPr lang="en-US" sz="3200" b="1" dirty="0">
                  <a:solidFill>
                    <a:srgbClr val="000000"/>
                  </a:solidFill>
                  <a:latin typeface="Montserrat Classic"/>
                </a:rPr>
                <a:t> </a:t>
              </a:r>
              <a:r>
                <a:rPr lang="en-US" sz="2400" dirty="0">
                  <a:solidFill>
                    <a:srgbClr val="000000"/>
                  </a:solidFill>
                  <a:latin typeface="Montserrat Classic"/>
                </a:rPr>
                <a:t>to predict the optimal price of the vehicle</a:t>
              </a:r>
              <a:endParaRPr lang="en-US" sz="3200" b="1" dirty="0">
                <a:solidFill>
                  <a:srgbClr val="000000"/>
                </a:solidFill>
                <a:latin typeface="Montserrat Classic"/>
              </a:endParaRPr>
            </a:p>
          </p:txBody>
        </p:sp>
        <p:sp>
          <p:nvSpPr>
            <p:cNvPr id="9" name="TextBox 9"/>
            <p:cNvSpPr txBox="1"/>
            <p:nvPr/>
          </p:nvSpPr>
          <p:spPr>
            <a:xfrm>
              <a:off x="0" y="368520"/>
              <a:ext cx="1396315" cy="914400"/>
            </a:xfrm>
            <a:prstGeom prst="rect">
              <a:avLst/>
            </a:prstGeom>
          </p:spPr>
          <p:txBody>
            <a:bodyPr lIns="0" tIns="0" rIns="0" bIns="0" rtlCol="0" anchor="t">
              <a:spAutoFit/>
            </a:bodyPr>
            <a:lstStyle/>
            <a:p>
              <a:pPr marL="0" lvl="1" indent="0" algn="ctr">
                <a:lnSpc>
                  <a:spcPts val="5999"/>
                </a:lnSpc>
                <a:spcBef>
                  <a:spcPct val="0"/>
                </a:spcBef>
              </a:pPr>
              <a:r>
                <a:rPr lang="en-US" sz="3999" dirty="0">
                  <a:solidFill>
                    <a:srgbClr val="193447"/>
                  </a:solidFill>
                  <a:latin typeface="Montserrat Classic Bold"/>
                </a:rPr>
                <a:t>06</a:t>
              </a:r>
            </a:p>
          </p:txBody>
        </p:sp>
      </p:grpSp>
      <p:grpSp>
        <p:nvGrpSpPr>
          <p:cNvPr id="10" name="Group 10"/>
          <p:cNvGrpSpPr/>
          <p:nvPr/>
        </p:nvGrpSpPr>
        <p:grpSpPr>
          <a:xfrm>
            <a:off x="-3724222" y="-4507687"/>
            <a:ext cx="5924489" cy="5924489"/>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DDEDE">
                <a:alpha val="95686"/>
              </a:srgbClr>
            </a:solidFill>
            <a:ln cap="sq">
              <a:noFill/>
              <a:prstDash val="solid"/>
              <a:miter/>
            </a:ln>
          </p:spPr>
          <p:txBody>
            <a:bodyPr/>
            <a:lstStyle/>
            <a:p>
              <a:endParaRPr lang="en-US"/>
            </a:p>
          </p:txBody>
        </p:sp>
        <p:sp>
          <p:nvSpPr>
            <p:cNvPr id="12" name="TextBox 12"/>
            <p:cNvSpPr txBox="1"/>
            <p:nvPr/>
          </p:nvSpPr>
          <p:spPr>
            <a:xfrm>
              <a:off x="76200" y="38100"/>
              <a:ext cx="660400" cy="698500"/>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13" name="Group 13"/>
          <p:cNvGrpSpPr/>
          <p:nvPr/>
        </p:nvGrpSpPr>
        <p:grpSpPr>
          <a:xfrm>
            <a:off x="11849242" y="2813738"/>
            <a:ext cx="5246370" cy="5246370"/>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24999" r="-25000"/>
              </a:stretch>
            </a:blipFill>
          </p:spPr>
          <p:txBody>
            <a:bodyPr/>
            <a:lstStyle/>
            <a:p>
              <a:endParaRPr lang="en-US"/>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149</TotalTime>
  <Words>1391</Words>
  <Application>Microsoft Office PowerPoint</Application>
  <PresentationFormat>Custom</PresentationFormat>
  <Paragraphs>182</Paragraphs>
  <Slides>30</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30</vt:i4>
      </vt:variant>
    </vt:vector>
  </HeadingPairs>
  <TitlesOfParts>
    <vt:vector size="37" baseType="lpstr">
      <vt:lpstr>Times New Roman</vt:lpstr>
      <vt:lpstr>Calibri</vt:lpstr>
      <vt:lpstr>Arial</vt:lpstr>
      <vt:lpstr>Montserrat Classic Bold</vt:lpstr>
      <vt:lpstr>Google Sans</vt:lpstr>
      <vt:lpstr>Montserrat Classic</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DriveNet- FYP Presentation</dc:title>
  <cp:lastModifiedBy>Muhammad Mehroz</cp:lastModifiedBy>
  <cp:revision>23</cp:revision>
  <dcterms:created xsi:type="dcterms:W3CDTF">2006-08-16T00:00:00Z</dcterms:created>
  <dcterms:modified xsi:type="dcterms:W3CDTF">2023-12-13T19:34:15Z</dcterms:modified>
  <dc:identifier>DAF2raRPSLU</dc:identifier>
</cp:coreProperties>
</file>